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sldIdLst>
    <p:sldId id="285" r:id="rId2"/>
    <p:sldId id="289" r:id="rId3"/>
    <p:sldId id="286" r:id="rId4"/>
    <p:sldId id="288" r:id="rId5"/>
    <p:sldId id="291" r:id="rId6"/>
    <p:sldId id="287" r:id="rId7"/>
    <p:sldId id="293" r:id="rId8"/>
    <p:sldId id="274" r:id="rId9"/>
    <p:sldId id="294" r:id="rId10"/>
    <p:sldId id="292" r:id="rId11"/>
    <p:sldId id="264" r:id="rId12"/>
    <p:sldId id="263" r:id="rId13"/>
    <p:sldId id="265" r:id="rId14"/>
    <p:sldId id="282" r:id="rId15"/>
    <p:sldId id="279" r:id="rId16"/>
    <p:sldId id="280" r:id="rId17"/>
    <p:sldId id="295" r:id="rId18"/>
    <p:sldId id="281" r:id="rId19"/>
    <p:sldId id="297" r:id="rId20"/>
    <p:sldId id="298" r:id="rId21"/>
    <p:sldId id="304" r:id="rId22"/>
    <p:sldId id="299" r:id="rId23"/>
    <p:sldId id="300" r:id="rId24"/>
    <p:sldId id="301" r:id="rId25"/>
    <p:sldId id="284" r:id="rId26"/>
    <p:sldId id="277" r:id="rId27"/>
    <p:sldId id="278" r:id="rId28"/>
    <p:sldId id="257" r:id="rId29"/>
    <p:sldId id="271" r:id="rId30"/>
    <p:sldId id="258" r:id="rId31"/>
    <p:sldId id="262" r:id="rId32"/>
    <p:sldId id="283" r:id="rId33"/>
  </p:sldIdLst>
  <p:sldSz cx="6858000" cy="9906000" type="A4"/>
  <p:notesSz cx="6888163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8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4D460-5299-468F-817F-160F29BB6AD3}" type="datetimeFigureOut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3300" y="1252538"/>
            <a:ext cx="2341563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975" y="4822825"/>
            <a:ext cx="5510213" cy="394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2075" y="9520238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F6E31-07B8-4BF3-9517-44390B55FE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868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6CD44-3977-47F2-98D2-3E3E01A2ADC4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5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AA7DF-B2BE-4C6A-BA08-B633764C9ADA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581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DB8A1-C37E-4F28-8104-EEDEFEC91FDA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21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06C22-77EC-4EE5-93DE-A8E5D3942DFC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03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C865E-9395-4B8F-92CA-F1E3B90682B6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0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B3BFC-6F4E-4F5C-888B-281CF45576E4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474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1F980-9056-47A3-8EFC-31A9C152E675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74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3371-D6CB-4D0D-84D9-18AAD15FD2D4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20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3BDAC-BAFC-461B-9EC0-62ED48D339AB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97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98A67-6593-4009-B87F-ED0CD60EEC09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775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82E5F-129A-48C3-B180-246A109F2951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543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EA9AA-FBA3-4714-9F5F-F63DF3BE030D}" type="datetime1">
              <a:rPr lang="ko-KR" altLang="en-US" smtClean="0"/>
              <a:t>2021-05-08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0BC1-66BC-481B-B3B7-360F8FB3E5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17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3" Type="http://schemas.openxmlformats.org/officeDocument/2006/relationships/image" Target="../media/image63.jpeg"/><Relationship Id="rId21" Type="http://schemas.openxmlformats.org/officeDocument/2006/relationships/image" Target="../media/image81.png"/><Relationship Id="rId7" Type="http://schemas.openxmlformats.org/officeDocument/2006/relationships/image" Target="../media/image67.jpe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2" Type="http://schemas.openxmlformats.org/officeDocument/2006/relationships/image" Target="../media/image62.jpeg"/><Relationship Id="rId16" Type="http://schemas.openxmlformats.org/officeDocument/2006/relationships/image" Target="../media/image76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5" Type="http://schemas.openxmlformats.org/officeDocument/2006/relationships/image" Target="../media/image65.jpe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10" Type="http://schemas.openxmlformats.org/officeDocument/2006/relationships/image" Target="../media/image70.jpeg"/><Relationship Id="rId19" Type="http://schemas.openxmlformats.org/officeDocument/2006/relationships/image" Target="../media/image79.png"/><Relationship Id="rId4" Type="http://schemas.openxmlformats.org/officeDocument/2006/relationships/image" Target="../media/image64.jpe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t-cml.github.io/extensio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://appinventor.mit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95.png"/><Relationship Id="rId7" Type="http://schemas.openxmlformats.org/officeDocument/2006/relationships/image" Target="../media/image46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tinet/monster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972856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① </a:t>
            </a:r>
            <a:r>
              <a:rPr lang="ko-KR" altLang="en-US" dirty="0">
                <a:latin typeface="+mj-ea"/>
                <a:ea typeface="+mj-ea"/>
              </a:rPr>
              <a:t>인공지능의 정의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-76666" y="-89507"/>
            <a:ext cx="169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 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ea"/>
                <a:ea typeface="+mj-ea"/>
              </a:rPr>
              <a:t>    </a:t>
            </a:r>
            <a:r>
              <a:rPr lang="en-US" altLang="ko-KR" dirty="0" smtClean="0">
                <a:latin typeface="+mj-ea"/>
                <a:ea typeface="+mj-ea"/>
              </a:rPr>
              <a:t>0. </a:t>
            </a:r>
            <a:r>
              <a:rPr lang="ko-KR" altLang="en-US" dirty="0" smtClean="0">
                <a:latin typeface="+mj-ea"/>
              </a:rPr>
              <a:t>인공지능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334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err="1"/>
              <a:t>생활속에서</a:t>
            </a:r>
            <a:r>
              <a:rPr lang="ko-KR" altLang="en-US" dirty="0"/>
              <a:t> 만나는 인공지능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38" y="1452573"/>
            <a:ext cx="5683681" cy="32156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28" y="5975979"/>
            <a:ext cx="5623016" cy="326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93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42" y="5925380"/>
            <a:ext cx="4427609" cy="33365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① </a:t>
            </a:r>
            <a:r>
              <a:rPr lang="ko-KR" altLang="en-US" dirty="0" err="1">
                <a:latin typeface="+mj-ea"/>
                <a:ea typeface="+mj-ea"/>
              </a:rPr>
              <a:t>아두이노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우노와</a:t>
            </a:r>
            <a:r>
              <a:rPr lang="ko-KR" altLang="en-US" dirty="0">
                <a:latin typeface="+mj-ea"/>
                <a:ea typeface="+mj-ea"/>
              </a:rPr>
              <a:t> 블루투스 연결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52535" y="303852"/>
            <a:ext cx="282641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/>
              <a:t>블루투스 이름 설정하기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② </a:t>
            </a:r>
            <a:r>
              <a:rPr lang="ko-KR" altLang="en-US" dirty="0">
                <a:latin typeface="+mj-ea"/>
                <a:ea typeface="+mj-ea"/>
              </a:rPr>
              <a:t>블루투스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파일 열기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440999" y="8643479"/>
            <a:ext cx="443373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>
                <a:solidFill>
                  <a:schemeClr val="bg1"/>
                </a:solidFill>
              </a:rPr>
              <a:t>아두이노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IDE(</a:t>
            </a:r>
            <a:r>
              <a:rPr lang="ko-KR" altLang="en-US" sz="1500" dirty="0">
                <a:solidFill>
                  <a:schemeClr val="bg1"/>
                </a:solidFill>
              </a:rPr>
              <a:t>편집기</a:t>
            </a:r>
            <a:r>
              <a:rPr lang="en-US" altLang="ko-KR" sz="1500" dirty="0">
                <a:solidFill>
                  <a:schemeClr val="bg1"/>
                </a:solidFill>
              </a:rPr>
              <a:t>) </a:t>
            </a:r>
            <a:r>
              <a:rPr lang="ko-KR" altLang="en-US" sz="1500" dirty="0">
                <a:solidFill>
                  <a:schemeClr val="bg1"/>
                </a:solidFill>
              </a:rPr>
              <a:t>실행 후 파일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열기에서 </a:t>
            </a:r>
            <a:r>
              <a:rPr lang="en-US" altLang="ko-KR" sz="1500" dirty="0" err="1" smtClean="0">
                <a:solidFill>
                  <a:schemeClr val="bg1"/>
                </a:solidFill>
              </a:rPr>
              <a:t>changeBluetoothName.ino</a:t>
            </a:r>
            <a:r>
              <a:rPr lang="en-US" altLang="ko-KR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파일 열기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90" y="1728184"/>
            <a:ext cx="3863167" cy="25730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38917" y="2138751"/>
            <a:ext cx="228422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블루투스</a:t>
            </a:r>
            <a:endParaRPr lang="en-US" altLang="ko-KR" dirty="0"/>
          </a:p>
          <a:p>
            <a:pPr algn="ctr"/>
            <a:r>
              <a:rPr lang="en-US" altLang="ko-KR" dirty="0"/>
              <a:t>GND               </a:t>
            </a:r>
            <a:r>
              <a:rPr lang="en-US" altLang="ko-KR" dirty="0" err="1"/>
              <a:t>GND</a:t>
            </a:r>
            <a:endParaRPr lang="en-US" altLang="ko-KR" dirty="0"/>
          </a:p>
          <a:p>
            <a:pPr algn="ctr"/>
            <a:r>
              <a:rPr lang="en-US" altLang="ko-KR" dirty="0"/>
              <a:t>5V                  </a:t>
            </a:r>
            <a:r>
              <a:rPr lang="en-US" altLang="ko-KR" dirty="0" smtClean="0"/>
              <a:t>VCC</a:t>
            </a:r>
          </a:p>
          <a:p>
            <a:pPr algn="ctr"/>
            <a:r>
              <a:rPr lang="en-US" altLang="ko-KR" dirty="0" smtClean="0"/>
              <a:t>3                     </a:t>
            </a:r>
            <a:r>
              <a:rPr lang="en-US" altLang="ko-KR" dirty="0"/>
              <a:t>RX</a:t>
            </a:r>
          </a:p>
          <a:p>
            <a:pPr algn="ctr"/>
            <a:r>
              <a:rPr lang="en-US" altLang="ko-KR" dirty="0"/>
              <a:t>2                     TX 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096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32" y="5877799"/>
            <a:ext cx="3828860" cy="290002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2" y="976294"/>
            <a:ext cx="4157451" cy="315264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907" y="360721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</a:t>
            </a:r>
            <a:r>
              <a:rPr lang="en-US" altLang="ko-KR" dirty="0"/>
              <a:t> </a:t>
            </a:r>
            <a:r>
              <a:rPr lang="ko-KR" altLang="en-US" dirty="0"/>
              <a:t>보드</a:t>
            </a:r>
            <a:r>
              <a:rPr lang="en-US" altLang="ko-KR" dirty="0"/>
              <a:t>, </a:t>
            </a:r>
            <a:r>
              <a:rPr lang="ko-KR" altLang="en-US" dirty="0"/>
              <a:t>포트번호 설정하기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8828" y="888696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988017" y="3835357"/>
            <a:ext cx="5089630" cy="793438"/>
            <a:chOff x="1038735" y="3951443"/>
            <a:chExt cx="5073427" cy="793438"/>
          </a:xfrm>
        </p:grpSpPr>
        <p:sp>
          <p:nvSpPr>
            <p:cNvPr id="19" name="Google Shape;2273;p284"/>
            <p:cNvSpPr txBox="1">
              <a:spLocks/>
            </p:cNvSpPr>
            <p:nvPr/>
          </p:nvSpPr>
          <p:spPr>
            <a:xfrm>
              <a:off x="1058279" y="3951443"/>
              <a:ext cx="4774430" cy="624336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1600"/>
                </a:spcBef>
              </a:pPr>
              <a:r>
                <a:rPr lang="ko-KR" altLang="en-US" sz="1500" dirty="0"/>
                <a:t>보드 </a:t>
              </a:r>
              <a:r>
                <a:rPr lang="en-US" altLang="ko-KR" sz="1500" dirty="0"/>
                <a:t>: Arduino Uno,  </a:t>
              </a:r>
              <a:r>
                <a:rPr lang="ko-KR" altLang="en-US" sz="1500" dirty="0"/>
                <a:t>포트 </a:t>
              </a:r>
              <a:r>
                <a:rPr lang="en-US" altLang="ko-KR" sz="1500" dirty="0"/>
                <a:t>: COM (Arduino Uno) </a:t>
              </a:r>
              <a:r>
                <a:rPr lang="ko-KR" altLang="en-US" sz="1500" dirty="0"/>
                <a:t>번호</a:t>
              </a:r>
              <a:r>
                <a:rPr lang="en-US" altLang="ko-KR" sz="1500" dirty="0"/>
                <a:t> </a:t>
              </a:r>
              <a:r>
                <a:rPr lang="ko-KR" altLang="en-US" sz="1500" dirty="0"/>
                <a:t>확인</a:t>
              </a:r>
              <a:endParaRPr lang="en-US" altLang="ko-KR" sz="1500" dirty="0"/>
            </a:p>
            <a:p>
              <a:pPr algn="l">
                <a:lnSpc>
                  <a:spcPct val="100000"/>
                </a:lnSpc>
                <a:spcBef>
                  <a:spcPts val="1600"/>
                </a:spcBef>
              </a:pPr>
              <a:endParaRPr lang="ko-KR" altLang="en-US" sz="1500" dirty="0"/>
            </a:p>
            <a:p>
              <a:pPr algn="l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</a:pPr>
              <a:endParaRPr lang="ko-KR" altLang="en-US" sz="150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38735" y="4421716"/>
              <a:ext cx="5073427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ko-KR" altLang="en-US" sz="1500" dirty="0"/>
                <a:t>연결 문제가 생길 경우 장치 관리자에서 포트번호를 확인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407252" y="5245774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/>
              <a:t>블루투스 파일 업로드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52810" y="582575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341911" y="1066121"/>
            <a:ext cx="3234511" cy="1537463"/>
            <a:chOff x="831406" y="1068927"/>
            <a:chExt cx="3325862" cy="1682370"/>
          </a:xfrm>
        </p:grpSpPr>
        <p:sp>
          <p:nvSpPr>
            <p:cNvPr id="21" name="직사각형 20"/>
            <p:cNvSpPr/>
            <p:nvPr/>
          </p:nvSpPr>
          <p:spPr>
            <a:xfrm>
              <a:off x="1240682" y="2269398"/>
              <a:ext cx="1634073" cy="1462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119167" y="2511595"/>
              <a:ext cx="1038101" cy="2089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23428" y="1068927"/>
              <a:ext cx="269145" cy="24885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26643" y="2474298"/>
              <a:ext cx="21480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②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 flipH="1">
              <a:off x="831406" y="2140928"/>
              <a:ext cx="2380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dirty="0">
                  <a:solidFill>
                    <a:srgbClr val="FF0000"/>
                  </a:solidFill>
                  <a:latin typeface="고양덕양 B" pitchFamily="2" charset="-127"/>
                  <a:ea typeface="고양덕양 B" pitchFamily="2" charset="-127"/>
                </a:rPr>
                <a:t>①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240682" y="2401193"/>
              <a:ext cx="1634073" cy="14620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818299" y="5986209"/>
            <a:ext cx="5429066" cy="3334598"/>
            <a:chOff x="818299" y="5986209"/>
            <a:chExt cx="5429066" cy="3334598"/>
          </a:xfrm>
        </p:grpSpPr>
        <p:sp>
          <p:nvSpPr>
            <p:cNvPr id="31" name="직사각형 30"/>
            <p:cNvSpPr/>
            <p:nvPr/>
          </p:nvSpPr>
          <p:spPr>
            <a:xfrm>
              <a:off x="1723165" y="5986209"/>
              <a:ext cx="313223" cy="2028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18299" y="8766809"/>
              <a:ext cx="5429066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ts val="1600"/>
                </a:spcBef>
              </a:pPr>
              <a:r>
                <a:rPr lang="en-US" altLang="ko-KR" sz="1500" dirty="0"/>
                <a:t>HM-10</a:t>
              </a:r>
              <a:r>
                <a:rPr lang="ko-KR" altLang="en-US" sz="1500" dirty="0"/>
                <a:t>블루투스 모듈의 이름을 바꾸기 위해 </a:t>
              </a:r>
              <a:r>
                <a:rPr lang="en-US" altLang="ko-KR" sz="1500" dirty="0" smtClean="0"/>
                <a:t>‘</a:t>
              </a:r>
              <a:r>
                <a:rPr lang="ko-KR" altLang="en-US" sz="1500" dirty="0" smtClean="0"/>
                <a:t>스케치 </a:t>
              </a:r>
              <a:r>
                <a:rPr lang="en-US" altLang="ko-KR" sz="1500" dirty="0"/>
                <a:t>-&gt; </a:t>
              </a:r>
              <a:r>
                <a:rPr lang="ko-KR" altLang="en-US" sz="1500" dirty="0" smtClean="0"/>
                <a:t>업로드</a:t>
              </a:r>
              <a:r>
                <a:rPr lang="en-US" altLang="ko-KR" sz="1500" dirty="0" smtClean="0"/>
                <a:t>’</a:t>
              </a:r>
              <a:r>
                <a:rPr lang="ko-KR" altLang="en-US" sz="1500" dirty="0" smtClean="0"/>
                <a:t> 버튼을 눌러</a:t>
              </a:r>
              <a:r>
                <a:rPr lang="en-US" altLang="ko-KR" sz="1500" dirty="0" smtClean="0"/>
                <a:t>  </a:t>
              </a:r>
              <a:r>
                <a:rPr lang="ko-KR" altLang="en-US" sz="1500" dirty="0"/>
                <a:t>코드를 업로드 함</a:t>
              </a: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828305" y="6215049"/>
              <a:ext cx="313223" cy="20281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514221" y="6101541"/>
              <a:ext cx="225724" cy="23792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161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833" y="1065160"/>
            <a:ext cx="4427609" cy="33365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907" y="372752"/>
            <a:ext cx="367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/>
              <a:t>시리얼 모니터로 </a:t>
            </a:r>
            <a:r>
              <a:rPr lang="en-US" altLang="ko-KR" dirty="0"/>
              <a:t>AT </a:t>
            </a:r>
            <a:r>
              <a:rPr lang="ko-KR" altLang="en-US" dirty="0"/>
              <a:t>커맨드 입력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58828" y="900727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133687" y="1239494"/>
            <a:ext cx="4570911" cy="3247145"/>
            <a:chOff x="2133687" y="1239494"/>
            <a:chExt cx="4570911" cy="3247145"/>
          </a:xfrm>
        </p:grpSpPr>
        <p:pic>
          <p:nvPicPr>
            <p:cNvPr id="30" name="Google Shape;2288;p2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11053" y="2010369"/>
              <a:ext cx="3998495" cy="24762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31" name="직사각형 30"/>
            <p:cNvSpPr/>
            <p:nvPr/>
          </p:nvSpPr>
          <p:spPr>
            <a:xfrm flipV="1">
              <a:off x="5305254" y="1239494"/>
              <a:ext cx="326807" cy="41285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607845" y="3063838"/>
              <a:ext cx="409675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dirty="0"/>
                <a:t>시리얼 모니터를 실행 후 </a:t>
              </a:r>
              <a:r>
                <a:rPr lang="en-US" altLang="ko-KR" dirty="0"/>
                <a:t>AT</a:t>
              </a:r>
              <a:r>
                <a:rPr lang="ko-KR" altLang="en-US" dirty="0"/>
                <a:t> 입력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 flipH="1">
              <a:off x="2133687" y="2077372"/>
              <a:ext cx="320755" cy="17253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Google Shape;1650;p210"/>
            <p:cNvSpPr/>
            <p:nvPr/>
          </p:nvSpPr>
          <p:spPr>
            <a:xfrm rot="15357711">
              <a:off x="3727387" y="488044"/>
              <a:ext cx="332928" cy="2595962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3348" y="5293900"/>
            <a:ext cx="2470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AT </a:t>
            </a:r>
            <a:r>
              <a:rPr lang="ko-KR" altLang="en-US" dirty="0"/>
              <a:t>커맨드 연결 확인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88906" y="5873876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Google Shape;2295;p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197" y="5901212"/>
            <a:ext cx="5077327" cy="333964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직사각형 18"/>
          <p:cNvSpPr/>
          <p:nvPr/>
        </p:nvSpPr>
        <p:spPr>
          <a:xfrm flipV="1">
            <a:off x="3563691" y="9002448"/>
            <a:ext cx="1741494" cy="3245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V="1">
            <a:off x="716309" y="6384064"/>
            <a:ext cx="486847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Google Shape;2294;p287"/>
          <p:cNvSpPr txBox="1">
            <a:spLocks/>
          </p:cNvSpPr>
          <p:nvPr/>
        </p:nvSpPr>
        <p:spPr>
          <a:xfrm>
            <a:off x="1048910" y="6952451"/>
            <a:ext cx="4887614" cy="231573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/>
              <a:t>시리얼 모니터를 실행 후 </a:t>
            </a:r>
            <a:r>
              <a:rPr lang="en-US" altLang="ko-KR" sz="1500" dirty="0"/>
              <a:t>AT</a:t>
            </a:r>
            <a:r>
              <a:rPr lang="ko-KR" altLang="en-US" sz="1500" dirty="0"/>
              <a:t>커맨드를 입력</a:t>
            </a:r>
          </a:p>
          <a:p>
            <a:pPr algn="l">
              <a:spcBef>
                <a:spcPts val="1600"/>
              </a:spcBef>
            </a:pPr>
            <a:r>
              <a:rPr lang="en-US" altLang="ko-KR" sz="1500" dirty="0"/>
              <a:t>OK</a:t>
            </a:r>
            <a:r>
              <a:rPr lang="ko-KR" altLang="en-US" sz="1500" dirty="0"/>
              <a:t>가 나오는지 확인 </a:t>
            </a:r>
            <a:r>
              <a:rPr lang="en-US" altLang="ko-KR" sz="1500" dirty="0"/>
              <a:t>OK</a:t>
            </a:r>
            <a:r>
              <a:rPr lang="ko-KR" altLang="en-US" sz="1500" dirty="0"/>
              <a:t>가 안 나오면 연결이 안 된 것임</a:t>
            </a:r>
            <a:r>
              <a:rPr lang="en-US" altLang="ko-KR" sz="1500" dirty="0"/>
              <a:t>.</a:t>
            </a:r>
            <a:endParaRPr lang="ko-KR" altLang="en-US" sz="1500" dirty="0"/>
          </a:p>
          <a:p>
            <a:pPr marL="457200" indent="-342900" algn="l">
              <a:spcBef>
                <a:spcPts val="160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ko-KR" altLang="en-US" sz="1500" dirty="0"/>
              <a:t>하단의 </a:t>
            </a:r>
            <a:r>
              <a:rPr lang="en-US" altLang="ko-KR" sz="1500" dirty="0"/>
              <a:t>Both NL &amp; CR </a:t>
            </a:r>
            <a:r>
              <a:rPr lang="ko-KR" altLang="en-US" sz="1500" dirty="0"/>
              <a:t>확인</a:t>
            </a:r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/>
              <a:t>9600</a:t>
            </a:r>
            <a:r>
              <a:rPr lang="ko-KR" altLang="en-US" sz="1500" dirty="0" err="1"/>
              <a:t>보드레이트</a:t>
            </a:r>
            <a:r>
              <a:rPr lang="ko-KR" altLang="en-US" sz="1500" dirty="0"/>
              <a:t> 확인</a:t>
            </a:r>
            <a:endParaRPr lang="en-US" altLang="ko-KR" sz="1500" dirty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r>
              <a:rPr lang="en-US" altLang="ko-KR" sz="1500" dirty="0"/>
              <a:t>RX, TX </a:t>
            </a:r>
            <a:r>
              <a:rPr lang="ko-KR" altLang="en-US" sz="1500" dirty="0" err="1"/>
              <a:t>핀번호</a:t>
            </a:r>
            <a:r>
              <a:rPr lang="ko-KR" altLang="en-US" sz="1500" dirty="0"/>
              <a:t> 확인 </a:t>
            </a:r>
            <a:endParaRPr lang="en-US" altLang="ko-KR" sz="1500" dirty="0"/>
          </a:p>
          <a:p>
            <a:pPr marL="457200" indent="-342900" algn="l">
              <a:spcBef>
                <a:spcPts val="0"/>
              </a:spcBef>
              <a:buSzPts val="1800"/>
              <a:buFont typeface="Arial" panose="020B0604020202020204" pitchFamily="34" charset="0"/>
              <a:buAutoNum type="arabicPeriod"/>
            </a:pPr>
            <a:endParaRPr lang="ko-KR" altLang="en-US" sz="1500" dirty="0"/>
          </a:p>
        </p:txBody>
      </p:sp>
      <p:sp>
        <p:nvSpPr>
          <p:cNvPr id="25" name="직사각형 24"/>
          <p:cNvSpPr/>
          <p:nvPr/>
        </p:nvSpPr>
        <p:spPr>
          <a:xfrm>
            <a:off x="3889959" y="7681921"/>
            <a:ext cx="1907008" cy="12464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ko-KR" altLang="en-US" sz="1500" dirty="0" err="1">
                <a:solidFill>
                  <a:srgbClr val="FF0000"/>
                </a:solidFill>
              </a:rPr>
              <a:t>아두이노</a:t>
            </a:r>
            <a:r>
              <a:rPr lang="ko-KR" altLang="en-US" sz="1500" dirty="0">
                <a:solidFill>
                  <a:srgbClr val="FF0000"/>
                </a:solidFill>
              </a:rPr>
              <a:t> </a:t>
            </a:r>
            <a:r>
              <a:rPr lang="en-US" altLang="ko-KR" sz="1500" dirty="0">
                <a:solidFill>
                  <a:srgbClr val="FF0000"/>
                </a:solidFill>
              </a:rPr>
              <a:t>– </a:t>
            </a:r>
            <a:r>
              <a:rPr lang="ko-KR" altLang="en-US" sz="1500" dirty="0">
                <a:solidFill>
                  <a:srgbClr val="FF0000"/>
                </a:solidFill>
              </a:rPr>
              <a:t>블루투스</a:t>
            </a:r>
            <a:endParaRPr lang="en-US" altLang="ko-KR" sz="15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500" dirty="0">
                <a:solidFill>
                  <a:srgbClr val="FF0000"/>
                </a:solidFill>
              </a:rPr>
              <a:t>GND               </a:t>
            </a:r>
            <a:r>
              <a:rPr lang="en-US" altLang="ko-KR" sz="1500" dirty="0" err="1">
                <a:solidFill>
                  <a:srgbClr val="FF0000"/>
                </a:solidFill>
              </a:rPr>
              <a:t>GND</a:t>
            </a:r>
            <a:endParaRPr lang="en-US" altLang="ko-KR" sz="15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500" dirty="0">
                <a:solidFill>
                  <a:srgbClr val="FF0000"/>
                </a:solidFill>
              </a:rPr>
              <a:t>5V                  VCC</a:t>
            </a:r>
          </a:p>
          <a:p>
            <a:pPr marL="342900" indent="-342900" algn="ctr">
              <a:buAutoNum type="arabicPlain" startAt="3"/>
            </a:pPr>
            <a:r>
              <a:rPr lang="en-US" altLang="ko-KR" sz="1500" dirty="0">
                <a:solidFill>
                  <a:srgbClr val="FF0000"/>
                </a:solidFill>
              </a:rPr>
              <a:t>               </a:t>
            </a:r>
            <a:r>
              <a:rPr lang="en-US" altLang="ko-KR" sz="1500" dirty="0" smtClean="0">
                <a:solidFill>
                  <a:srgbClr val="FF0000"/>
                </a:solidFill>
              </a:rPr>
              <a:t>RX</a:t>
            </a:r>
            <a:endParaRPr lang="en-US" altLang="ko-KR" sz="1500" dirty="0">
              <a:solidFill>
                <a:srgbClr val="FF0000"/>
              </a:solidFill>
            </a:endParaRPr>
          </a:p>
          <a:p>
            <a:pPr algn="ctr"/>
            <a:r>
              <a:rPr lang="en-US" altLang="ko-KR" sz="1500" dirty="0">
                <a:solidFill>
                  <a:srgbClr val="FF0000"/>
                </a:solidFill>
              </a:rPr>
              <a:t>2                     </a:t>
            </a:r>
            <a:r>
              <a:rPr lang="en-US" altLang="ko-KR" sz="1500" dirty="0" smtClean="0">
                <a:solidFill>
                  <a:srgbClr val="FF0000"/>
                </a:solidFill>
              </a:rPr>
              <a:t>TX  </a:t>
            </a:r>
            <a:endParaRPr lang="en-US" altLang="ko-KR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800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73127" y="444942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 </a:t>
            </a:r>
            <a:r>
              <a:rPr lang="ko-KR" altLang="en-US" dirty="0"/>
              <a:t>블루투스 이름변경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43048" y="972917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943417" y="990923"/>
            <a:ext cx="5457176" cy="3616688"/>
            <a:chOff x="943417" y="990923"/>
            <a:chExt cx="5457176" cy="3616688"/>
          </a:xfrm>
        </p:grpSpPr>
        <p:grpSp>
          <p:nvGrpSpPr>
            <p:cNvPr id="22" name="그룹 21"/>
            <p:cNvGrpSpPr/>
            <p:nvPr/>
          </p:nvGrpSpPr>
          <p:grpSpPr>
            <a:xfrm>
              <a:off x="943417" y="1561639"/>
              <a:ext cx="5054253" cy="1451875"/>
              <a:chOff x="164297" y="1189175"/>
              <a:chExt cx="4955624" cy="1451875"/>
            </a:xfrm>
          </p:grpSpPr>
          <p:pic>
            <p:nvPicPr>
              <p:cNvPr id="23" name="Google Shape;2302;p288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164297" y="1189175"/>
                <a:ext cx="4955624" cy="14518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grpSp>
            <p:nvGrpSpPr>
              <p:cNvPr id="24" name="그룹 23"/>
              <p:cNvGrpSpPr/>
              <p:nvPr/>
            </p:nvGrpSpPr>
            <p:grpSpPr>
              <a:xfrm>
                <a:off x="539775" y="1387637"/>
                <a:ext cx="599912" cy="246221"/>
                <a:chOff x="539775" y="1387637"/>
                <a:chExt cx="599912" cy="246221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636104" y="1457739"/>
                  <a:ext cx="503583" cy="119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ko-KR" altLang="en-US" sz="1000" dirty="0">
                    <a:solidFill>
                      <a:srgbClr val="0E0D0A"/>
                    </a:solidFill>
                    <a:latin typeface="+mj-ea"/>
                    <a:ea typeface="+mj-ea"/>
                  </a:endParaRP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539775" y="1387637"/>
                  <a:ext cx="457176" cy="246221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ko-KR" sz="1000" dirty="0">
                      <a:solidFill>
                        <a:srgbClr val="0E0D0A"/>
                      </a:solidFill>
                      <a:latin typeface="+mj-ea"/>
                    </a:rPr>
                    <a:t>MA4</a:t>
                  </a:r>
                  <a:endParaRPr lang="ko-KR" altLang="en-US" sz="1000" dirty="0">
                    <a:solidFill>
                      <a:srgbClr val="0E0D0A"/>
                    </a:solidFill>
                    <a:latin typeface="+mj-ea"/>
                  </a:endParaRPr>
                </a:p>
              </p:txBody>
            </p:sp>
          </p:grpSp>
        </p:grpSp>
        <p:grpSp>
          <p:nvGrpSpPr>
            <p:cNvPr id="36" name="그룹 35"/>
            <p:cNvGrpSpPr/>
            <p:nvPr/>
          </p:nvGrpSpPr>
          <p:grpSpPr>
            <a:xfrm>
              <a:off x="943418" y="3092836"/>
              <a:ext cx="5054252" cy="1514775"/>
              <a:chOff x="164298" y="3099150"/>
              <a:chExt cx="5054252" cy="1514775"/>
            </a:xfrm>
          </p:grpSpPr>
          <p:pic>
            <p:nvPicPr>
              <p:cNvPr id="37" name="Google Shape;2303;p2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4298" y="3099150"/>
                <a:ext cx="5054252" cy="151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sp>
            <p:nvSpPr>
              <p:cNvPr id="38" name="직사각형 37"/>
              <p:cNvSpPr/>
              <p:nvPr/>
            </p:nvSpPr>
            <p:spPr>
              <a:xfrm>
                <a:off x="768363" y="4134677"/>
                <a:ext cx="934541" cy="1855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ko-KR" altLang="en-US" sz="1000" dirty="0">
                  <a:solidFill>
                    <a:srgbClr val="0E0D0A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682511" y="4060735"/>
                <a:ext cx="484428" cy="2616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ko-KR" sz="1100" dirty="0">
                    <a:solidFill>
                      <a:srgbClr val="0E0D0A"/>
                    </a:solidFill>
                    <a:latin typeface="+mj-ea"/>
                  </a:rPr>
                  <a:t>MA4</a:t>
                </a:r>
                <a:endParaRPr lang="ko-KR" altLang="en-US" sz="1100" dirty="0">
                  <a:solidFill>
                    <a:srgbClr val="0E0D0A"/>
                  </a:solidFill>
                  <a:latin typeface="+mj-ea"/>
                </a:endParaRPr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1257093" y="990923"/>
              <a:ext cx="51435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500" dirty="0"/>
                <a:t>AT+NAME</a:t>
              </a:r>
              <a:r>
                <a:rPr lang="ko-KR" altLang="en-US" sz="1500" dirty="0"/>
                <a:t>이름을 통해 블루투스 모듈의 이름을 변경</a:t>
              </a:r>
              <a:endParaRPr lang="en-US" altLang="ko-KR" sz="1500" dirty="0"/>
            </a:p>
            <a:p>
              <a:pPr lvl="0"/>
              <a:r>
                <a:rPr lang="en-US" altLang="ko-KR" sz="1500" dirty="0"/>
                <a:t>(</a:t>
              </a:r>
              <a:r>
                <a:rPr lang="ko-KR" altLang="en-US" sz="1500" dirty="0"/>
                <a:t>블루투스 이름 기본값은 </a:t>
              </a:r>
              <a:r>
                <a:rPr lang="en-US" altLang="ko-KR" sz="1500" dirty="0"/>
                <a:t>MLT-BT05)</a:t>
              </a:r>
              <a:endParaRPr lang="ko-KR" altLang="en-US" sz="1500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568670" y="2424222"/>
              <a:ext cx="3429000" cy="55399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" altLang="ko-KR" sz="1500" dirty="0"/>
                <a:t>AT+NAMEMA4 라고 입력하면</a:t>
              </a:r>
            </a:p>
            <a:p>
              <a:r>
                <a:rPr lang="en" altLang="ko-KR" sz="1500" dirty="0">
                  <a:solidFill>
                    <a:srgbClr val="FF0000"/>
                  </a:solidFill>
                </a:rPr>
                <a:t>(</a:t>
              </a:r>
              <a:r>
                <a:rPr lang="en-US" altLang="ko-KR" sz="1500" dirty="0">
                  <a:solidFill>
                    <a:srgbClr val="FF0000"/>
                  </a:solidFill>
                </a:rPr>
                <a:t>AT+NAME </a:t>
              </a:r>
              <a:r>
                <a:rPr lang="ko-KR" altLang="en-US" sz="1500" dirty="0">
                  <a:solidFill>
                    <a:srgbClr val="FF0000"/>
                  </a:solidFill>
                </a:rPr>
                <a:t>뒤에 공백 제거</a:t>
              </a:r>
              <a:r>
                <a:rPr lang="en-US" altLang="ko-KR" sz="1500" dirty="0">
                  <a:solidFill>
                    <a:srgbClr val="FF0000"/>
                  </a:solidFill>
                </a:rPr>
                <a:t>)</a:t>
              </a:r>
              <a:endParaRPr lang="ko-KR" altLang="en-US" sz="1500" dirty="0">
                <a:solidFill>
                  <a:srgbClr val="FF0000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797802" y="4249136"/>
              <a:ext cx="3429000" cy="32316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ko-KR" altLang="en-US" sz="1500" dirty="0"/>
                <a:t>블루투스 이름이 </a:t>
              </a:r>
              <a:r>
                <a:rPr lang="en" altLang="ko-KR" sz="1500" dirty="0"/>
                <a:t>MA4 라고 </a:t>
              </a:r>
              <a:r>
                <a:rPr lang="ko-KR" altLang="en-US" sz="1500" dirty="0"/>
                <a:t>검색됨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79444" y="5402182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 </a:t>
            </a:r>
            <a:r>
              <a:rPr lang="ko-KR" altLang="en-US" dirty="0"/>
              <a:t>변경된 블루투스 이름 확인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425002" y="598215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Google Shape;2310;p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761" y="6181638"/>
            <a:ext cx="4904550" cy="13662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9" name="Google Shape;2311;p2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1761" y="7717672"/>
            <a:ext cx="2400300" cy="1628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1812082" y="8695162"/>
            <a:ext cx="1085898" cy="288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rgbClr val="0E0D0A"/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715825" y="8682080"/>
            <a:ext cx="621818" cy="29238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300" dirty="0">
                <a:solidFill>
                  <a:srgbClr val="0E0D0A"/>
                </a:solidFill>
                <a:latin typeface="+mj-ea"/>
              </a:rPr>
              <a:t>MA4</a:t>
            </a:r>
            <a:endParaRPr lang="ko-KR" altLang="en-US" sz="1300" dirty="0">
              <a:solidFill>
                <a:srgbClr val="0E0D0A"/>
              </a:solidFill>
              <a:latin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3698301" y="8098268"/>
            <a:ext cx="3429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1500" dirty="0"/>
              <a:t>AT+NAME </a:t>
            </a:r>
            <a:r>
              <a:rPr lang="ko-KR" altLang="en-US" sz="1500" dirty="0"/>
              <a:t>명령어를 입력하면</a:t>
            </a:r>
            <a:endParaRPr lang="en-US" altLang="ko-KR" sz="1500" dirty="0"/>
          </a:p>
          <a:p>
            <a:pPr lvl="0"/>
            <a:r>
              <a:rPr lang="ko-KR" altLang="en-US" sz="1500" dirty="0"/>
              <a:t>현재 블루투스 모듈의 이름을 </a:t>
            </a:r>
            <a:endParaRPr lang="en-US" altLang="ko-KR" sz="1500" dirty="0"/>
          </a:p>
          <a:p>
            <a:pPr lvl="0"/>
            <a:r>
              <a:rPr lang="ko-KR" altLang="en-US" sz="1500" dirty="0"/>
              <a:t>확인할 수 있음</a:t>
            </a:r>
          </a:p>
        </p:txBody>
      </p:sp>
    </p:spTree>
    <p:extLst>
      <p:ext uri="{BB962C8B-B14F-4D97-AF65-F5344CB8AC3E}">
        <p14:creationId xmlns:p14="http://schemas.microsoft.com/office/powerpoint/2010/main" val="556685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76876" y="396816"/>
            <a:ext cx="4657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⑨ </a:t>
            </a:r>
            <a:r>
              <a:rPr lang="ko-KR" altLang="en-US" dirty="0"/>
              <a:t>스마트폰에서 변경된 블루투스 이름 확인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46797" y="924791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2779479" y="3019949"/>
            <a:ext cx="3429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ko-KR" altLang="en-US" sz="1500" dirty="0"/>
              <a:t>변경된 블루투스 모듈의</a:t>
            </a:r>
            <a:endParaRPr lang="en-US" altLang="ko-KR" sz="1500" dirty="0"/>
          </a:p>
          <a:p>
            <a:pPr lvl="0"/>
            <a:r>
              <a:rPr lang="ko-KR" altLang="en-US" sz="1500" dirty="0"/>
              <a:t>이름이 스마트폰에서 검색되는</a:t>
            </a:r>
            <a:endParaRPr lang="en-US" altLang="ko-KR" sz="1500" dirty="0"/>
          </a:p>
          <a:p>
            <a:pPr lvl="0"/>
            <a:r>
              <a:rPr lang="ko-KR" altLang="en-US" sz="1500" dirty="0"/>
              <a:t>것을 확인할 수 있습니다</a:t>
            </a:r>
            <a:r>
              <a:rPr lang="en-US" altLang="ko-KR" sz="1500" dirty="0"/>
              <a:t>.</a:t>
            </a:r>
          </a:p>
          <a:p>
            <a:pPr lvl="0"/>
            <a:endParaRPr lang="en-US" altLang="ko-KR" sz="1500" dirty="0"/>
          </a:p>
          <a:p>
            <a:pPr lvl="0"/>
            <a:r>
              <a:rPr lang="ko-KR" altLang="en-US" sz="1500" dirty="0"/>
              <a:t>검색이 잘 되면 따로 등록하지 않아도 앱을 통해 바로 연결 가능합니다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3" name="직사각형 12"/>
          <p:cNvSpPr/>
          <p:nvPr/>
        </p:nvSpPr>
        <p:spPr>
          <a:xfrm>
            <a:off x="346796" y="5681101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7" y="5716307"/>
            <a:ext cx="3163300" cy="366013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3964969" y="8165734"/>
            <a:ext cx="21504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500" dirty="0" smtClean="0"/>
              <a:t>AT+HELP </a:t>
            </a:r>
            <a:r>
              <a:rPr lang="ko-KR" altLang="en-US" sz="1500" dirty="0" smtClean="0"/>
              <a:t>명령어를 통해 </a:t>
            </a:r>
            <a:r>
              <a:rPr lang="en-US" altLang="ko-KR" sz="1500" dirty="0" smtClean="0"/>
              <a:t>AT Command</a:t>
            </a:r>
            <a:r>
              <a:rPr lang="ko-KR" altLang="en-US" sz="1500" dirty="0" smtClean="0"/>
              <a:t>로 설정할 수 있는 모든 기능을 확인할 수 있음</a:t>
            </a:r>
            <a:endParaRPr lang="ko-KR" altLang="en-US" sz="15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27" y="1068572"/>
            <a:ext cx="1604065" cy="3387181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 flipV="1">
            <a:off x="950238" y="3550356"/>
            <a:ext cx="757512" cy="2887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566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struction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9" y="5571289"/>
            <a:ext cx="4139380" cy="4139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ko-KR" altLang="en-US" dirty="0" err="1"/>
              <a:t>우노와</a:t>
            </a:r>
            <a:r>
              <a:rPr lang="ko-KR" altLang="en-US" dirty="0"/>
              <a:t> 모터 드라이버 연결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90753" y="290882"/>
            <a:ext cx="25955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3. </a:t>
            </a:r>
            <a:r>
              <a:rPr lang="ko-KR" altLang="en-US" dirty="0" err="1"/>
              <a:t>아두이노</a:t>
            </a:r>
            <a:r>
              <a:rPr lang="ko-KR" altLang="en-US" dirty="0"/>
              <a:t> 코드 업로드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 err="1" smtClean="0"/>
              <a:t>쉴드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8363" t="12485" r="6491" b="5936"/>
          <a:stretch/>
        </p:blipFill>
        <p:spPr>
          <a:xfrm rot="10800000">
            <a:off x="1031574" y="1481221"/>
            <a:ext cx="2616513" cy="3312454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3987426" y="2369082"/>
            <a:ext cx="2293066" cy="250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500" dirty="0" err="1">
                <a:latin typeface="+mj-ea"/>
                <a:ea typeface="+mj-ea"/>
              </a:rPr>
              <a:t>아두이노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r>
              <a:rPr lang="ko-KR" altLang="en-US" sz="1500" dirty="0" err="1">
                <a:latin typeface="+mj-ea"/>
                <a:ea typeface="+mj-ea"/>
              </a:rPr>
              <a:t>우노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r>
              <a:rPr lang="ko-KR" altLang="en-US" sz="1500" dirty="0" err="1">
                <a:latin typeface="+mj-ea"/>
                <a:ea typeface="+mj-ea"/>
              </a:rPr>
              <a:t>보드위에</a:t>
            </a:r>
            <a:r>
              <a:rPr lang="ko-KR" altLang="en-US" sz="1500" dirty="0">
                <a:latin typeface="+mj-ea"/>
                <a:ea typeface="+mj-ea"/>
              </a:rPr>
              <a:t> </a:t>
            </a:r>
            <a:endParaRPr lang="en-US" altLang="ko-KR" sz="1500" dirty="0">
              <a:latin typeface="+mj-ea"/>
              <a:ea typeface="+mj-ea"/>
            </a:endParaRPr>
          </a:p>
          <a:p>
            <a:pPr lvl="0"/>
            <a:r>
              <a:rPr lang="ko-KR" altLang="en-US" sz="1500" dirty="0">
                <a:latin typeface="+mj-ea"/>
                <a:ea typeface="+mj-ea"/>
              </a:rPr>
              <a:t>모터 드라이버를 방향에 맞춰</a:t>
            </a:r>
            <a:r>
              <a:rPr lang="en-US" altLang="ko-KR" sz="1500" dirty="0">
                <a:latin typeface="+mj-ea"/>
                <a:ea typeface="+mj-ea"/>
              </a:rPr>
              <a:t> </a:t>
            </a:r>
            <a:r>
              <a:rPr lang="ko-KR" altLang="en-US" sz="1500" dirty="0">
                <a:latin typeface="+mj-ea"/>
                <a:ea typeface="+mj-ea"/>
              </a:rPr>
              <a:t>모양대로 </a:t>
            </a:r>
            <a:r>
              <a:rPr lang="ko-KR" altLang="en-US" sz="1500" dirty="0" smtClean="0">
                <a:latin typeface="+mj-ea"/>
                <a:ea typeface="+mj-ea"/>
              </a:rPr>
              <a:t>끼워주세요</a:t>
            </a:r>
            <a:endParaRPr lang="en-US" altLang="ko-KR" sz="1500" dirty="0">
              <a:latin typeface="+mj-ea"/>
              <a:ea typeface="+mj-ea"/>
            </a:endParaRPr>
          </a:p>
          <a:p>
            <a:pPr lvl="0"/>
            <a:endParaRPr lang="en-US" altLang="ko-KR" sz="1500" dirty="0" smtClean="0">
              <a:latin typeface="+mj-ea"/>
              <a:ea typeface="+mj-ea"/>
            </a:endParaRPr>
          </a:p>
          <a:p>
            <a:r>
              <a:rPr lang="ko-KR" altLang="en-US" sz="1600" dirty="0" smtClean="0">
                <a:latin typeface="+mj-ea"/>
                <a:ea typeface="+mj-ea"/>
              </a:rPr>
              <a:t>① </a:t>
            </a:r>
            <a:r>
              <a:rPr lang="ko-KR" altLang="en-US" sz="1600" dirty="0" err="1" smtClean="0">
                <a:latin typeface="+mj-ea"/>
                <a:ea typeface="+mj-ea"/>
              </a:rPr>
              <a:t>허스키렌즈</a:t>
            </a:r>
            <a:r>
              <a:rPr lang="ko-KR" altLang="en-US" sz="1600" dirty="0" smtClean="0">
                <a:latin typeface="+mj-ea"/>
                <a:ea typeface="+mj-ea"/>
              </a:rPr>
              <a:t> 연결</a:t>
            </a:r>
            <a:endParaRPr lang="ko-KR" altLang="en-US" sz="1600" dirty="0">
              <a:latin typeface="+mj-ea"/>
              <a:ea typeface="+mj-ea"/>
            </a:endParaRPr>
          </a:p>
          <a:p>
            <a:r>
              <a:rPr lang="ko-KR" altLang="en-US" sz="1600" dirty="0" smtClean="0">
                <a:latin typeface="+mj-ea"/>
                <a:ea typeface="+mj-ea"/>
              </a:rPr>
              <a:t>② 모터 연결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③ </a:t>
            </a:r>
            <a:r>
              <a:rPr lang="ko-KR" altLang="en-US" sz="1600" dirty="0" smtClean="0">
                <a:latin typeface="+mj-ea"/>
                <a:ea typeface="+mj-ea"/>
              </a:rPr>
              <a:t>블루투스 연결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④ </a:t>
            </a:r>
            <a:r>
              <a:rPr lang="ko-KR" altLang="en-US" sz="1600" dirty="0" smtClean="0">
                <a:latin typeface="+mj-ea"/>
                <a:ea typeface="+mj-ea"/>
              </a:rPr>
              <a:t>전원 스위치</a:t>
            </a:r>
            <a:endParaRPr lang="en-US" altLang="ko-KR" sz="1600" dirty="0" smtClean="0">
              <a:latin typeface="+mj-ea"/>
              <a:ea typeface="+mj-ea"/>
            </a:endParaRPr>
          </a:p>
          <a:p>
            <a:r>
              <a:rPr lang="en-US" altLang="ko-KR" sz="1600" dirty="0" smtClean="0">
                <a:latin typeface="+mj-ea"/>
                <a:ea typeface="+mj-ea"/>
              </a:rPr>
              <a:t>⑤ </a:t>
            </a:r>
            <a:r>
              <a:rPr lang="ko-KR" altLang="en-US" sz="1600" dirty="0" smtClean="0">
                <a:latin typeface="+mj-ea"/>
                <a:ea typeface="+mj-ea"/>
              </a:rPr>
              <a:t>전원 연결</a:t>
            </a:r>
            <a:endParaRPr lang="ko-KR" altLang="en-US" sz="1500" dirty="0"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1295110" y="2622548"/>
            <a:ext cx="851727" cy="1307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 flipV="1">
            <a:off x="1265367" y="2258835"/>
            <a:ext cx="718352" cy="246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2173708" y="4009420"/>
            <a:ext cx="405589" cy="4490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V="1">
            <a:off x="2434518" y="1497881"/>
            <a:ext cx="526702" cy="65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288257" y="444100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9816" y="313545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②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7520" y="21378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③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16794" y="15083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④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 flipV="1">
            <a:off x="1716166" y="1862247"/>
            <a:ext cx="718352" cy="409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893942" y="165283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43864" y="6095048"/>
            <a:ext cx="275920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500" dirty="0" err="1" smtClean="0">
                <a:latin typeface="+mj-ea"/>
                <a:ea typeface="+mj-ea"/>
              </a:rPr>
              <a:t>깃허브에서</a:t>
            </a:r>
            <a:r>
              <a:rPr lang="ko-KR" altLang="en-US" sz="1500" dirty="0" smtClean="0">
                <a:latin typeface="+mj-ea"/>
                <a:ea typeface="+mj-ea"/>
              </a:rPr>
              <a:t> 다운로드 받은 </a:t>
            </a:r>
            <a:r>
              <a:rPr lang="en-US" altLang="ko-KR" sz="1500" dirty="0" smtClean="0">
                <a:latin typeface="+mj-ea"/>
                <a:ea typeface="+mj-ea"/>
              </a:rPr>
              <a:t>image</a:t>
            </a:r>
            <a:r>
              <a:rPr lang="ko-KR" altLang="en-US" sz="1500" dirty="0" smtClean="0">
                <a:latin typeface="+mj-ea"/>
                <a:ea typeface="+mj-ea"/>
              </a:rPr>
              <a:t>폴더의 </a:t>
            </a:r>
            <a:r>
              <a:rPr lang="en-US" altLang="ko-KR" sz="1500" dirty="0" smtClean="0">
                <a:latin typeface="+mj-ea"/>
                <a:ea typeface="+mj-ea"/>
              </a:rPr>
              <a:t>Instructions.jpg </a:t>
            </a:r>
            <a:r>
              <a:rPr lang="ko-KR" altLang="en-US" sz="1500" dirty="0" smtClean="0">
                <a:latin typeface="+mj-ea"/>
                <a:ea typeface="+mj-ea"/>
              </a:rPr>
              <a:t>파일 확인</a:t>
            </a:r>
            <a:endParaRPr lang="en-US" altLang="ko-KR" sz="1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038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2" y="1103498"/>
            <a:ext cx="3439005" cy="19433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531" y="2535702"/>
            <a:ext cx="3362794" cy="1505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587844"/>
            <a:ext cx="260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 </a:t>
            </a:r>
            <a:r>
              <a:rPr lang="ko-KR" altLang="en-US" dirty="0"/>
              <a:t>라이브러리 추가하기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01082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33018" y="572548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547440" y="1577108"/>
            <a:ext cx="5955631" cy="2865174"/>
            <a:chOff x="547440" y="1577108"/>
            <a:chExt cx="5955631" cy="2865174"/>
          </a:xfrm>
        </p:grpSpPr>
        <p:sp>
          <p:nvSpPr>
            <p:cNvPr id="12" name="직사각형 11"/>
            <p:cNvSpPr/>
            <p:nvPr/>
          </p:nvSpPr>
          <p:spPr>
            <a:xfrm flipV="1">
              <a:off x="547440" y="1577108"/>
              <a:ext cx="832786" cy="3552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 flipV="1">
              <a:off x="3118467" y="3201679"/>
              <a:ext cx="1765460" cy="5765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Google Shape;1650;p210"/>
            <p:cNvSpPr/>
            <p:nvPr/>
          </p:nvSpPr>
          <p:spPr>
            <a:xfrm rot="7266515">
              <a:off x="2154412" y="1850379"/>
              <a:ext cx="332928" cy="99896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47440" y="4149894"/>
              <a:ext cx="5955631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altLang="ko-KR" sz="1300" dirty="0" smtClean="0"/>
                <a:t>Libraries</a:t>
              </a:r>
              <a:r>
                <a:rPr lang="ko-KR" altLang="en-US" sz="1300" dirty="0" smtClean="0"/>
                <a:t>폴더로 들어가 위의 두 폴더를 </a:t>
              </a:r>
              <a:r>
                <a:rPr lang="ko-KR" altLang="en-US" sz="1300" dirty="0" err="1" smtClean="0"/>
                <a:t>아두이노의</a:t>
              </a:r>
              <a:r>
                <a:rPr lang="ko-KR" altLang="en-US" sz="1300" dirty="0" smtClean="0"/>
                <a:t> 라이브러리 폴더로 복사함</a:t>
              </a:r>
              <a:endParaRPr lang="ko-KR" altLang="en-US" sz="1300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3130" y="5312245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④ </a:t>
            </a:r>
            <a:r>
              <a:rPr lang="ko-KR" altLang="en-US" dirty="0" smtClean="0">
                <a:latin typeface="+mj-ea"/>
                <a:ea typeface="+mj-ea"/>
              </a:rPr>
              <a:t>라이브러리 폴더 위치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475" y="6379116"/>
            <a:ext cx="3886742" cy="1924319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 flipV="1">
            <a:off x="1499638" y="6548660"/>
            <a:ext cx="2442633" cy="433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 flipV="1">
            <a:off x="1910063" y="7202292"/>
            <a:ext cx="1540503" cy="4330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97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862" y="961863"/>
            <a:ext cx="4326271" cy="33495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701" y="5848951"/>
            <a:ext cx="4308822" cy="33608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53712" y="536679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⑥</a:t>
            </a:r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 </a:t>
            </a:r>
            <a:r>
              <a:rPr lang="ko-KR" altLang="en-US" dirty="0"/>
              <a:t>몬스터 </a:t>
            </a:r>
            <a:r>
              <a:rPr lang="en-US" altLang="ko-KR" dirty="0" smtClean="0"/>
              <a:t>M, </a:t>
            </a:r>
            <a:r>
              <a:rPr lang="en-US" altLang="ko-KR" dirty="0" err="1" smtClean="0"/>
              <a:t>Huskylens</a:t>
            </a:r>
            <a:r>
              <a:rPr lang="ko-KR" altLang="en-US" dirty="0" smtClean="0"/>
              <a:t>제어 버전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393600" y="578002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53712" y="474039"/>
            <a:ext cx="293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⑤ </a:t>
            </a:r>
            <a:r>
              <a:rPr lang="ko-KR" altLang="en-US" dirty="0"/>
              <a:t>몬스터 </a:t>
            </a:r>
            <a:r>
              <a:rPr lang="en-US" altLang="ko-KR" dirty="0" smtClean="0"/>
              <a:t>M, APP</a:t>
            </a:r>
            <a:r>
              <a:rPr lang="ko-KR" altLang="en-US" dirty="0" smtClean="0"/>
              <a:t>제어 버전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600" y="887277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401581" y="8596660"/>
            <a:ext cx="41777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>
                <a:solidFill>
                  <a:schemeClr val="bg1"/>
                </a:solidFill>
              </a:rPr>
              <a:t>아두이노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IDE(</a:t>
            </a:r>
            <a:r>
              <a:rPr lang="ko-KR" altLang="en-US" sz="1500" dirty="0">
                <a:solidFill>
                  <a:schemeClr val="bg1"/>
                </a:solidFill>
              </a:rPr>
              <a:t>편집기</a:t>
            </a:r>
            <a:r>
              <a:rPr lang="en-US" altLang="ko-KR" sz="1500" dirty="0">
                <a:solidFill>
                  <a:schemeClr val="bg1"/>
                </a:solidFill>
              </a:rPr>
              <a:t>) </a:t>
            </a:r>
            <a:r>
              <a:rPr lang="ko-KR" altLang="en-US" sz="1500" dirty="0">
                <a:solidFill>
                  <a:schemeClr val="bg1"/>
                </a:solidFill>
              </a:rPr>
              <a:t>실행 후 파일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열기에서 </a:t>
            </a:r>
            <a:r>
              <a:rPr lang="en-US" altLang="ko-KR" sz="1500" dirty="0" err="1" smtClean="0">
                <a:solidFill>
                  <a:schemeClr val="bg1"/>
                </a:solidFill>
              </a:rPr>
              <a:t>monsterMByHuskylens.ino</a:t>
            </a:r>
            <a:r>
              <a:rPr lang="en-US" altLang="ko-KR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파일 열기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1338774" y="3757421"/>
            <a:ext cx="41777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 err="1">
                <a:solidFill>
                  <a:schemeClr val="bg1"/>
                </a:solidFill>
              </a:rPr>
              <a:t>아두이노</a:t>
            </a:r>
            <a:r>
              <a:rPr lang="ko-KR" altLang="en-US" sz="1500" dirty="0">
                <a:solidFill>
                  <a:schemeClr val="bg1"/>
                </a:solidFill>
              </a:rPr>
              <a:t> </a:t>
            </a:r>
            <a:r>
              <a:rPr lang="en-US" altLang="ko-KR" sz="1500" dirty="0">
                <a:solidFill>
                  <a:schemeClr val="bg1"/>
                </a:solidFill>
              </a:rPr>
              <a:t>IDE(</a:t>
            </a:r>
            <a:r>
              <a:rPr lang="ko-KR" altLang="en-US" sz="1500" dirty="0">
                <a:solidFill>
                  <a:schemeClr val="bg1"/>
                </a:solidFill>
              </a:rPr>
              <a:t>편집기</a:t>
            </a:r>
            <a:r>
              <a:rPr lang="en-US" altLang="ko-KR" sz="1500" dirty="0">
                <a:solidFill>
                  <a:schemeClr val="bg1"/>
                </a:solidFill>
              </a:rPr>
              <a:t>) </a:t>
            </a:r>
            <a:r>
              <a:rPr lang="ko-KR" altLang="en-US" sz="1500" dirty="0">
                <a:solidFill>
                  <a:schemeClr val="bg1"/>
                </a:solidFill>
              </a:rPr>
              <a:t>실행 후 파일 </a:t>
            </a:r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열기에서 </a:t>
            </a:r>
            <a:r>
              <a:rPr lang="en-US" altLang="ko-KR" sz="1500" dirty="0" err="1" smtClean="0">
                <a:solidFill>
                  <a:schemeClr val="bg1"/>
                </a:solidFill>
              </a:rPr>
              <a:t>monsterMByAPP.ino</a:t>
            </a:r>
            <a:r>
              <a:rPr lang="en-US" altLang="ko-KR" sz="1500" dirty="0" smtClean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파일 열기</a:t>
            </a:r>
          </a:p>
        </p:txBody>
      </p:sp>
    </p:spTree>
    <p:extLst>
      <p:ext uri="{BB962C8B-B14F-4D97-AF65-F5344CB8AC3E}">
        <p14:creationId xmlns:p14="http://schemas.microsoft.com/office/powerpoint/2010/main" val="4776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029" y="887277"/>
            <a:ext cx="4661900" cy="34339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3712" y="474039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</a:t>
            </a:r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 </a:t>
            </a:r>
            <a:r>
              <a:rPr lang="ko-KR" altLang="en-US" dirty="0"/>
              <a:t>몬스터 </a:t>
            </a:r>
            <a:r>
              <a:rPr lang="en-US" altLang="ko-KR" dirty="0"/>
              <a:t>M </a:t>
            </a:r>
            <a:r>
              <a:rPr lang="ko-KR" altLang="en-US" dirty="0" err="1"/>
              <a:t>코드파일</a:t>
            </a:r>
            <a:r>
              <a:rPr lang="ko-KR" altLang="en-US" dirty="0"/>
              <a:t> </a:t>
            </a:r>
            <a:r>
              <a:rPr lang="ko-KR" altLang="en-US" dirty="0" smtClean="0"/>
              <a:t>업로드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93600" y="887277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354348" y="1130687"/>
            <a:ext cx="3131388" cy="862014"/>
            <a:chOff x="1116318" y="-1460239"/>
            <a:chExt cx="2696671" cy="650790"/>
          </a:xfrm>
        </p:grpSpPr>
        <p:sp>
          <p:nvSpPr>
            <p:cNvPr id="22" name="직사각형 21"/>
            <p:cNvSpPr/>
            <p:nvPr/>
          </p:nvSpPr>
          <p:spPr>
            <a:xfrm flipV="1">
              <a:off x="1430735" y="-1070779"/>
              <a:ext cx="2382254" cy="261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 flipV="1">
              <a:off x="1430735" y="-1460239"/>
              <a:ext cx="409075" cy="26133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 flipV="1">
              <a:off x="1116318" y="-1210941"/>
              <a:ext cx="290353" cy="2450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548817" y="3868864"/>
            <a:ext cx="291243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>
                <a:solidFill>
                  <a:srgbClr val="FF0000"/>
                </a:solidFill>
              </a:rPr>
              <a:t>스케치 </a:t>
            </a:r>
            <a:r>
              <a:rPr lang="en-US" altLang="ko-KR" sz="1500" dirty="0">
                <a:solidFill>
                  <a:srgbClr val="FF0000"/>
                </a:solidFill>
              </a:rPr>
              <a:t>-&gt; </a:t>
            </a:r>
            <a:r>
              <a:rPr lang="ko-KR" altLang="en-US" sz="1500" dirty="0">
                <a:solidFill>
                  <a:srgbClr val="FF0000"/>
                </a:solidFill>
              </a:rPr>
              <a:t>업로드로 코드 업로드</a:t>
            </a:r>
          </a:p>
        </p:txBody>
      </p:sp>
    </p:spTree>
    <p:extLst>
      <p:ext uri="{BB962C8B-B14F-4D97-AF65-F5344CB8AC3E}">
        <p14:creationId xmlns:p14="http://schemas.microsoft.com/office/powerpoint/2010/main" val="349832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91174" y="1493435"/>
            <a:ext cx="5921659" cy="2549487"/>
            <a:chOff x="0" y="5945617"/>
            <a:chExt cx="7959196" cy="3030248"/>
          </a:xfrm>
        </p:grpSpPr>
        <p:sp>
          <p:nvSpPr>
            <p:cNvPr id="8" name="Google Shape;1569;p201"/>
            <p:cNvSpPr txBox="1">
              <a:spLocks/>
            </p:cNvSpPr>
            <p:nvPr/>
          </p:nvSpPr>
          <p:spPr>
            <a:xfrm>
              <a:off x="918360" y="5945617"/>
              <a:ext cx="6407908" cy="822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3000" u="sng" dirty="0" smtClean="0">
                  <a:solidFill>
                    <a:schemeClr val="hlink"/>
                  </a:solidFill>
                  <a:latin typeface="+mj-ea"/>
                  <a:ea typeface="+mj-ea"/>
                  <a:cs typeface="Arial"/>
                  <a:sym typeface="Arial"/>
                  <a:hlinkClick r:id="rId2"/>
                </a:rPr>
                <a:t>http://appinventor.mit.edu/</a:t>
              </a:r>
              <a:endParaRPr lang="en-US" sz="3000" u="sng" dirty="0" smtClean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3000" dirty="0">
                <a:latin typeface="+mj-ea"/>
                <a:ea typeface="+mj-ea"/>
              </a:endParaRPr>
            </a:p>
          </p:txBody>
        </p:sp>
        <p:pic>
          <p:nvPicPr>
            <p:cNvPr id="9" name="Google Shape;1570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08915"/>
              <a:ext cx="7959196" cy="22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571;p201"/>
            <p:cNvSpPr/>
            <p:nvPr/>
          </p:nvSpPr>
          <p:spPr>
            <a:xfrm>
              <a:off x="1285025" y="6655690"/>
              <a:ext cx="1139400" cy="6633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43046" y="1191126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6360" y="788283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접속 및 앱 열기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79444" y="5305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 smtClean="0"/>
              <a:t>언어 설정</a:t>
            </a:r>
            <a:endParaRPr lang="ko-KR" altLang="en-US" dirty="0"/>
          </a:p>
        </p:txBody>
      </p:sp>
      <p:pic>
        <p:nvPicPr>
          <p:cNvPr id="20" name="Google Shape;1577;p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450" y="5928517"/>
            <a:ext cx="5993545" cy="1213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578;p202"/>
          <p:cNvPicPr preferRelativeResize="0"/>
          <p:nvPr/>
        </p:nvPicPr>
        <p:blipFill rotWithShape="1">
          <a:blip r:embed="rId5">
            <a:alphaModFix/>
          </a:blip>
          <a:srcRect b="36351"/>
          <a:stretch/>
        </p:blipFill>
        <p:spPr>
          <a:xfrm>
            <a:off x="5086913" y="6208071"/>
            <a:ext cx="923574" cy="2449261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직사각형 21"/>
          <p:cNvSpPr/>
          <p:nvPr/>
        </p:nvSpPr>
        <p:spPr>
          <a:xfrm>
            <a:off x="425002" y="5885905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Google Shape;1571;p201"/>
          <p:cNvSpPr/>
          <p:nvPr/>
        </p:nvSpPr>
        <p:spPr>
          <a:xfrm>
            <a:off x="4883222" y="7635006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571;p201"/>
          <p:cNvSpPr/>
          <p:nvPr/>
        </p:nvSpPr>
        <p:spPr>
          <a:xfrm>
            <a:off x="5056837" y="5876140"/>
            <a:ext cx="847716" cy="558065"/>
          </a:xfrm>
          <a:prstGeom prst="ellipse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직사각형 13"/>
          <p:cNvSpPr/>
          <p:nvPr/>
        </p:nvSpPr>
        <p:spPr>
          <a:xfrm>
            <a:off x="145879" y="305722"/>
            <a:ext cx="357181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4. </a:t>
            </a:r>
            <a:r>
              <a:rPr lang="ko-KR" altLang="en-US" dirty="0" err="1" smtClean="0"/>
              <a:t>앱인벤터를</a:t>
            </a:r>
            <a:r>
              <a:rPr lang="ko-KR" altLang="en-US" dirty="0" smtClean="0"/>
              <a:t> 이용해 앱 설치하기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797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319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③ </a:t>
            </a:r>
            <a:r>
              <a:rPr lang="ko-KR" altLang="en-US" dirty="0">
                <a:latin typeface="+mj-ea"/>
                <a:ea typeface="+mj-ea"/>
              </a:rPr>
              <a:t>분야별 인공지능 활용사례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④ </a:t>
            </a:r>
            <a:r>
              <a:rPr lang="ko-KR" altLang="en-US" dirty="0"/>
              <a:t>구글 인공지능 체험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101" y="1147507"/>
            <a:ext cx="3790983" cy="341245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3" y="5881796"/>
            <a:ext cx="5630597" cy="322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26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406952" y="1203158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39084" y="6527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프로젝트 열기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76" y="1335963"/>
            <a:ext cx="2618987" cy="30310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254" y="1335963"/>
            <a:ext cx="2791640" cy="1196417"/>
          </a:xfrm>
          <a:prstGeom prst="rect">
            <a:avLst/>
          </a:prstGeom>
        </p:spPr>
      </p:pic>
      <p:sp>
        <p:nvSpPr>
          <p:cNvPr id="26" name="Google Shape;1650;p210"/>
          <p:cNvSpPr/>
          <p:nvPr/>
        </p:nvSpPr>
        <p:spPr>
          <a:xfrm rot="5400000">
            <a:off x="3013074" y="1471178"/>
            <a:ext cx="332928" cy="59305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650;p210"/>
          <p:cNvSpPr/>
          <p:nvPr/>
        </p:nvSpPr>
        <p:spPr>
          <a:xfrm rot="10800000">
            <a:off x="3949737" y="1934171"/>
            <a:ext cx="332928" cy="86918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직사각형 27"/>
          <p:cNvSpPr/>
          <p:nvPr/>
        </p:nvSpPr>
        <p:spPr>
          <a:xfrm>
            <a:off x="491475" y="2031725"/>
            <a:ext cx="2059219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3683751" y="1597131"/>
            <a:ext cx="791997" cy="337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488254" y="3064366"/>
            <a:ext cx="28454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</a:rPr>
              <a:t>Github</a:t>
            </a:r>
            <a:r>
              <a:rPr lang="ko-KR" altLang="en-US" b="1" dirty="0" smtClean="0">
                <a:solidFill>
                  <a:srgbClr val="FF0000"/>
                </a:solidFill>
              </a:rPr>
              <a:t>에서 다운로드 받은   </a:t>
            </a:r>
            <a:r>
              <a:rPr lang="en-US" altLang="ko-KR" b="1" dirty="0" smtClean="0">
                <a:solidFill>
                  <a:srgbClr val="FF0000"/>
                </a:solidFill>
              </a:rPr>
              <a:t>AICar_BT4.aia </a:t>
            </a:r>
            <a:endParaRPr lang="en-US" altLang="ko-KR" b="1" dirty="0">
              <a:solidFill>
                <a:srgbClr val="FF0000"/>
              </a:solidFill>
            </a:endParaRPr>
          </a:p>
          <a:p>
            <a:r>
              <a:rPr lang="ko-KR" altLang="en-US" b="1" dirty="0">
                <a:solidFill>
                  <a:srgbClr val="FF0000"/>
                </a:solidFill>
              </a:rPr>
              <a:t>파일을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선택합니다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dirty="0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67" y="5413963"/>
            <a:ext cx="3614675" cy="321304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09" y="5396323"/>
            <a:ext cx="2295845" cy="119079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572" y="4851053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 smtClean="0"/>
              <a:t>앱 다운로드 및 설치</a:t>
            </a:r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406952" y="5396323"/>
            <a:ext cx="6078069" cy="3296652"/>
            <a:chOff x="406951" y="5894801"/>
            <a:chExt cx="6078069" cy="3296652"/>
          </a:xfrm>
        </p:grpSpPr>
        <p:sp>
          <p:nvSpPr>
            <p:cNvPr id="34" name="직사각형 33"/>
            <p:cNvSpPr/>
            <p:nvPr/>
          </p:nvSpPr>
          <p:spPr>
            <a:xfrm>
              <a:off x="406951" y="5894801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92437" y="6340753"/>
              <a:ext cx="1925462" cy="505179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1970439" y="6387224"/>
              <a:ext cx="1916267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Google Shape;1650;p210"/>
            <p:cNvSpPr/>
            <p:nvPr/>
          </p:nvSpPr>
          <p:spPr>
            <a:xfrm rot="5400000">
              <a:off x="3935371" y="6327144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50;p210"/>
            <p:cNvSpPr/>
            <p:nvPr/>
          </p:nvSpPr>
          <p:spPr>
            <a:xfrm rot="10800000">
              <a:off x="5095283" y="6872833"/>
              <a:ext cx="319769" cy="45953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87816" y="7359274"/>
              <a:ext cx="1276209" cy="1628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3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0321" y="820528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/>
              <a:t>모터 드라이버에 블루투스 연결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374" y="544970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앱에서 블루투스 연결 확인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80321" y="5986377"/>
            <a:ext cx="6078069" cy="3695336"/>
            <a:chOff x="376121" y="1572790"/>
            <a:chExt cx="6078069" cy="3695336"/>
          </a:xfrm>
        </p:grpSpPr>
        <p:sp>
          <p:nvSpPr>
            <p:cNvPr id="17" name="직사각형 16"/>
            <p:cNvSpPr/>
            <p:nvPr/>
          </p:nvSpPr>
          <p:spPr>
            <a:xfrm>
              <a:off x="376121" y="1572790"/>
              <a:ext cx="6078069" cy="3695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2"/>
            <a:srcRect l="6965" t="54167" r="7888" b="11224"/>
            <a:stretch/>
          </p:blipFill>
          <p:spPr>
            <a:xfrm>
              <a:off x="1302702" y="2336083"/>
              <a:ext cx="3997960" cy="2147213"/>
            </a:xfrm>
            <a:prstGeom prst="rect">
              <a:avLst/>
            </a:prstGeom>
          </p:spPr>
        </p:pic>
        <p:sp>
          <p:nvSpPr>
            <p:cNvPr id="32" name="직사각형 31"/>
            <p:cNvSpPr/>
            <p:nvPr/>
          </p:nvSpPr>
          <p:spPr>
            <a:xfrm>
              <a:off x="1090537" y="4483296"/>
              <a:ext cx="486713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500" dirty="0"/>
                <a:t>모터 드라이버 </a:t>
              </a:r>
              <a:r>
                <a:rPr lang="ko-KR" altLang="en-US" sz="1500" dirty="0" err="1"/>
                <a:t>쉴드</a:t>
              </a:r>
              <a:r>
                <a:rPr lang="ko-KR" altLang="en-US" sz="1500" dirty="0"/>
                <a:t> 위에 </a:t>
              </a:r>
              <a:r>
                <a:rPr lang="ko-KR" altLang="en-US" sz="1500" dirty="0" smtClean="0"/>
                <a:t>블루투스 모듈을 꽂아주세요</a:t>
              </a:r>
              <a:r>
                <a:rPr lang="en-US" altLang="ko-KR" sz="1500" dirty="0" smtClean="0"/>
                <a:t>.</a:t>
              </a:r>
            </a:p>
            <a:p>
              <a:pPr lvl="0"/>
              <a:endParaRPr lang="en-US" altLang="ko-KR" sz="1500" dirty="0" smtClean="0"/>
            </a:p>
            <a:p>
              <a:pPr lvl="0"/>
              <a:r>
                <a:rPr lang="ko-KR" altLang="en-US" sz="1500" dirty="0" err="1" smtClean="0"/>
                <a:t>쉴드와</a:t>
              </a:r>
              <a:r>
                <a:rPr lang="ko-KR" altLang="en-US" sz="1500" dirty="0" smtClean="0"/>
                <a:t> 모듈에 써있는 핀 이름을 서로 맞춰서 끼웁니다</a:t>
              </a:r>
              <a:r>
                <a:rPr lang="en-US" altLang="ko-KR" sz="1500" dirty="0" smtClean="0"/>
                <a:t>.</a:t>
              </a:r>
              <a:endParaRPr lang="ko-KR" altLang="en-US" sz="1500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20957" t="40439" r="20081" b="34181"/>
            <a:stretch/>
          </p:blipFill>
          <p:spPr>
            <a:xfrm>
              <a:off x="3698745" y="1857417"/>
              <a:ext cx="1715726" cy="124178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896199" y="2949577"/>
              <a:ext cx="13208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</a:rPr>
                <a:t>①②③④</a:t>
              </a: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32026" y="150982"/>
            <a:ext cx="185018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5. </a:t>
            </a:r>
            <a:r>
              <a:rPr lang="ko-KR" altLang="en-US" dirty="0" smtClean="0"/>
              <a:t>하드웨어 세팅</a:t>
            </a:r>
            <a:endParaRPr lang="ko-KR" altLang="en-US" dirty="0"/>
          </a:p>
        </p:txBody>
      </p:sp>
      <p:pic>
        <p:nvPicPr>
          <p:cNvPr id="1026" name="Picture 2" descr="https://ae01.alicdn.com/kf/H259cfa5c574b4d56938a664e894fcee3q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6" b="19758"/>
          <a:stretch/>
        </p:blipFill>
        <p:spPr bwMode="auto">
          <a:xfrm>
            <a:off x="937283" y="1440913"/>
            <a:ext cx="4903984" cy="285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350242" y="1348503"/>
            <a:ext cx="6078069" cy="3695336"/>
            <a:chOff x="376121" y="1572790"/>
            <a:chExt cx="6078069" cy="3695336"/>
          </a:xfrm>
        </p:grpSpPr>
        <p:sp>
          <p:nvSpPr>
            <p:cNvPr id="34" name="직사각형 33"/>
            <p:cNvSpPr/>
            <p:nvPr/>
          </p:nvSpPr>
          <p:spPr>
            <a:xfrm>
              <a:off x="376121" y="1572790"/>
              <a:ext cx="6078069" cy="3695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82998" y="4473711"/>
              <a:ext cx="4904756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ko-KR" altLang="en-US" sz="1500" dirty="0" err="1" smtClean="0"/>
                <a:t>아두이노</a:t>
              </a:r>
              <a:r>
                <a:rPr lang="ko-KR" altLang="en-US" sz="1500" dirty="0" smtClean="0"/>
                <a:t> </a:t>
              </a:r>
              <a:r>
                <a:rPr lang="ko-KR" altLang="en-US" sz="1500" dirty="0" err="1" smtClean="0"/>
                <a:t>우노</a:t>
              </a:r>
              <a:r>
                <a:rPr lang="ko-KR" altLang="en-US" sz="1500" dirty="0" err="1" smtClean="0"/>
                <a:t>에</a:t>
              </a:r>
              <a:r>
                <a:rPr lang="ko-KR" altLang="en-US" sz="1500" dirty="0" smtClean="0"/>
                <a:t> 모터 드라이버 </a:t>
              </a:r>
              <a:r>
                <a:rPr lang="ko-KR" altLang="en-US" sz="1500" dirty="0" err="1" smtClean="0"/>
                <a:t>쉴드를</a:t>
              </a:r>
              <a:r>
                <a:rPr lang="ko-KR" altLang="en-US" sz="1500" dirty="0" smtClean="0"/>
                <a:t> 끼우세요</a:t>
              </a:r>
              <a:r>
                <a:rPr lang="en-US" altLang="ko-KR" sz="1500" dirty="0" smtClean="0"/>
                <a:t>.</a:t>
              </a:r>
            </a:p>
            <a:p>
              <a:pPr lvl="0"/>
              <a:r>
                <a:rPr lang="en-US" altLang="ko-KR" sz="1500" dirty="0" smtClean="0"/>
                <a:t> </a:t>
              </a:r>
            </a:p>
            <a:p>
              <a:pPr lvl="0"/>
              <a:r>
                <a:rPr lang="ko-KR" altLang="en-US" sz="1500" dirty="0" err="1" smtClean="0"/>
                <a:t>쉴드의</a:t>
              </a:r>
              <a:r>
                <a:rPr lang="ko-KR" altLang="en-US" sz="1500" dirty="0" smtClean="0"/>
                <a:t> 핀이 부러지지 않게 조심합니다</a:t>
              </a:r>
              <a:r>
                <a:rPr lang="en-US" altLang="ko-KR" sz="1500" dirty="0" smtClean="0"/>
                <a:t>.</a:t>
              </a:r>
              <a:endParaRPr lang="ko-KR" alt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909668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l="10228" t="11728" r="-1053" b="16316"/>
          <a:stretch/>
        </p:blipFill>
        <p:spPr>
          <a:xfrm>
            <a:off x="4725521" y="1259712"/>
            <a:ext cx="1233276" cy="123944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28" y="5853203"/>
            <a:ext cx="1606774" cy="3392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522" y="1112675"/>
            <a:ext cx="1601785" cy="338236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7" y="1122214"/>
            <a:ext cx="1601785" cy="3382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5944" y="58135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① </a:t>
            </a:r>
            <a:r>
              <a:rPr lang="ko-KR" altLang="en-US" dirty="0" smtClean="0"/>
              <a:t>블루투스 연결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4" y="511343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모드 전환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69246" y="1084167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4447" y="184302"/>
            <a:ext cx="3759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6. Monster M </a:t>
            </a:r>
            <a:r>
              <a:rPr lang="ko-KR" altLang="en-US" dirty="0" smtClean="0"/>
              <a:t>동작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전용앱모드</a:t>
            </a:r>
            <a:endParaRPr lang="ko-KR" altLang="en-US" dirty="0"/>
          </a:p>
        </p:txBody>
      </p:sp>
      <p:sp>
        <p:nvSpPr>
          <p:cNvPr id="34" name="Google Shape;2360;p296"/>
          <p:cNvSpPr txBox="1">
            <a:spLocks/>
          </p:cNvSpPr>
          <p:nvPr/>
        </p:nvSpPr>
        <p:spPr>
          <a:xfrm>
            <a:off x="4159432" y="2571787"/>
            <a:ext cx="2339245" cy="151259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200" dirty="0" smtClean="0"/>
              <a:t>Monster M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전용앱을</a:t>
            </a:r>
            <a:r>
              <a:rPr lang="ko-KR" altLang="en-US" sz="1200" dirty="0" smtClean="0"/>
              <a:t> 엽니다</a:t>
            </a:r>
            <a:r>
              <a:rPr lang="en-US" altLang="ko-KR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dirty="0"/>
          </a:p>
          <a:p>
            <a:pPr algn="l">
              <a:spcBef>
                <a:spcPts val="0"/>
              </a:spcBef>
            </a:pPr>
            <a:r>
              <a:rPr lang="ko-KR" altLang="en-US" sz="1200" dirty="0" smtClean="0"/>
              <a:t>먼저 블루투스 이름을 입력하고 </a:t>
            </a:r>
            <a:r>
              <a:rPr lang="en-US" altLang="ko-KR" sz="1200" dirty="0" smtClean="0"/>
              <a:t>‘</a:t>
            </a:r>
            <a:r>
              <a:rPr lang="ko-KR" altLang="en-US" sz="1200" dirty="0" smtClean="0"/>
              <a:t>입력</a:t>
            </a:r>
            <a:r>
              <a:rPr lang="en-US" altLang="ko-KR" sz="1200" dirty="0" smtClean="0"/>
              <a:t>’ </a:t>
            </a:r>
            <a:r>
              <a:rPr lang="ko-KR" altLang="en-US" sz="1200" dirty="0" smtClean="0"/>
              <a:t>버튼을 누르세요</a:t>
            </a:r>
            <a:r>
              <a:rPr lang="en-US" altLang="ko-KR" sz="12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dirty="0"/>
          </a:p>
          <a:p>
            <a:pPr algn="l">
              <a:spcBef>
                <a:spcPts val="0"/>
              </a:spcBef>
            </a:pPr>
            <a:r>
              <a:rPr lang="ko-KR" altLang="en-US" sz="1200" dirty="0" smtClean="0"/>
              <a:t>앱을 사용할 때는 항상 연결되었다는 메시지가 나온 다음에 명령 버튼을 사용합니다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7" y="5853203"/>
            <a:ext cx="1601785" cy="3382365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42588" y="5791059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 flipV="1">
            <a:off x="1443265" y="7235205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 flipV="1">
            <a:off x="3264765" y="7235205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Google Shape;1650;p210"/>
          <p:cNvSpPr/>
          <p:nvPr/>
        </p:nvSpPr>
        <p:spPr>
          <a:xfrm rot="5400000">
            <a:off x="2631318" y="7278575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360;p296"/>
          <p:cNvSpPr txBox="1">
            <a:spLocks/>
          </p:cNvSpPr>
          <p:nvPr/>
        </p:nvSpPr>
        <p:spPr>
          <a:xfrm>
            <a:off x="4159432" y="6729761"/>
            <a:ext cx="2312587" cy="244436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ko-KR" altLang="en-US" sz="1500" dirty="0" smtClean="0"/>
              <a:t>블루투스가 연결되고 나서 </a:t>
            </a:r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모드바꾸기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버튼을 누릅니다</a:t>
            </a:r>
            <a:r>
              <a:rPr lang="en-US" altLang="ko-KR" sz="1500" dirty="0" smtClean="0"/>
              <a:t>. 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ko-KR" altLang="en-US" sz="1500" dirty="0" smtClean="0"/>
              <a:t>모드가 </a:t>
            </a:r>
            <a:r>
              <a:rPr lang="en-US" altLang="ko-KR" sz="1500" dirty="0" smtClean="0"/>
              <a:t>‘</a:t>
            </a:r>
            <a:r>
              <a:rPr lang="ko-KR" altLang="en-US" sz="1500" dirty="0" err="1" smtClean="0"/>
              <a:t>앱모드</a:t>
            </a:r>
            <a:r>
              <a:rPr lang="en-US" altLang="ko-KR" sz="1500" dirty="0" smtClean="0"/>
              <a:t>’</a:t>
            </a:r>
            <a:r>
              <a:rPr lang="ko-KR" altLang="en-US" sz="1500" dirty="0" smtClean="0"/>
              <a:t>로 바뀌면 앱을 이용해 </a:t>
            </a:r>
            <a:r>
              <a:rPr lang="en-US" altLang="ko-KR" sz="1600" dirty="0"/>
              <a:t>Monster </a:t>
            </a:r>
            <a:r>
              <a:rPr lang="en-US" altLang="ko-KR" sz="1600" dirty="0" smtClean="0"/>
              <a:t>M</a:t>
            </a:r>
            <a:r>
              <a:rPr lang="ko-KR" altLang="en-US" sz="1500" dirty="0" smtClean="0"/>
              <a:t>을 조종할 </a:t>
            </a:r>
            <a:r>
              <a:rPr lang="ko-KR" altLang="en-US" sz="1500" dirty="0" smtClean="0"/>
              <a:t>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en-US" altLang="ko-KR" sz="1500" dirty="0" smtClean="0"/>
              <a:t>'</a:t>
            </a:r>
            <a:r>
              <a:rPr lang="ko-KR" altLang="en-US" sz="1500" dirty="0" err="1" smtClean="0"/>
              <a:t>앱모드</a:t>
            </a:r>
            <a:r>
              <a:rPr lang="en-US" altLang="ko-KR" sz="1500" dirty="0" smtClean="0"/>
              <a:t>'</a:t>
            </a:r>
            <a:r>
              <a:rPr lang="ko-KR" altLang="en-US" sz="1500" dirty="0" smtClean="0"/>
              <a:t>로 바꾸지 않으면 다른 버튼이 눌리지 않습니다</a:t>
            </a:r>
            <a:r>
              <a:rPr lang="en-US" altLang="ko-KR" sz="1500" dirty="0" smtClean="0"/>
              <a:t>.</a:t>
            </a:r>
            <a:endParaRPr lang="ko-KR" altLang="en-US" sz="1500" dirty="0" smtClean="0"/>
          </a:p>
        </p:txBody>
      </p:sp>
      <p:sp>
        <p:nvSpPr>
          <p:cNvPr id="42" name="직사각형 41"/>
          <p:cNvSpPr/>
          <p:nvPr/>
        </p:nvSpPr>
        <p:spPr>
          <a:xfrm flipV="1">
            <a:off x="3444068" y="3481591"/>
            <a:ext cx="481161" cy="2076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 flipV="1">
            <a:off x="2731095" y="2728330"/>
            <a:ext cx="1138378" cy="347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 flipV="1">
            <a:off x="5588367" y="1769767"/>
            <a:ext cx="370430" cy="2386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9444" y="4157007"/>
            <a:ext cx="586959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300" dirty="0"/>
              <a:t>블루투스 </a:t>
            </a:r>
            <a:r>
              <a:rPr lang="ko-KR" altLang="en-US" sz="1300" dirty="0" smtClean="0"/>
              <a:t>연결이 되면 앱에 블루투스 이름과 함께 연결메시지가 나오며</a:t>
            </a:r>
            <a:r>
              <a:rPr lang="en-US" altLang="ko-KR" sz="1300" dirty="0" smtClean="0"/>
              <a:t>,</a:t>
            </a:r>
            <a:r>
              <a:rPr lang="ko-KR" altLang="en-US" sz="1300" dirty="0" smtClean="0"/>
              <a:t> </a:t>
            </a:r>
            <a:r>
              <a:rPr lang="ko-KR" altLang="en-US" sz="1300" dirty="0" err="1" smtClean="0"/>
              <a:t>깜빡거리던</a:t>
            </a:r>
            <a:r>
              <a:rPr lang="ko-KR" altLang="en-US" sz="1300" dirty="0" smtClean="0"/>
              <a:t> </a:t>
            </a:r>
            <a:r>
              <a:rPr lang="ko-KR" altLang="en-US" sz="1300" dirty="0" smtClean="0"/>
              <a:t>블루투스의 </a:t>
            </a:r>
            <a:r>
              <a:rPr lang="en-US" altLang="ko-KR" sz="1300" dirty="0" smtClean="0"/>
              <a:t>LED</a:t>
            </a:r>
            <a:r>
              <a:rPr lang="ko-KR" altLang="en-US" sz="1300" dirty="0" smtClean="0"/>
              <a:t>가 </a:t>
            </a:r>
            <a:r>
              <a:rPr lang="ko-KR" altLang="en-US" sz="1300" dirty="0" err="1" smtClean="0"/>
              <a:t>켜진채로</a:t>
            </a:r>
            <a:r>
              <a:rPr lang="ko-KR" altLang="en-US" sz="1300" dirty="0" smtClean="0"/>
              <a:t> 유지되는 </a:t>
            </a:r>
            <a:r>
              <a:rPr lang="ko-KR" altLang="en-US" sz="1300" dirty="0" smtClean="0"/>
              <a:t>것을 확인할 수 있습니다</a:t>
            </a:r>
            <a:r>
              <a:rPr lang="en-US" altLang="ko-KR" sz="1300" dirty="0" smtClean="0"/>
              <a:t>. 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27291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727" y="1107493"/>
            <a:ext cx="1605771" cy="339078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23" y="1105374"/>
            <a:ext cx="1606774" cy="3392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4938" y="481045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 smtClean="0"/>
              <a:t>버튼 제어 모드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57042" y="105166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flipV="1">
            <a:off x="687723" y="1728784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Google Shape;1650;p210"/>
          <p:cNvSpPr/>
          <p:nvPr/>
        </p:nvSpPr>
        <p:spPr>
          <a:xfrm rot="5400000">
            <a:off x="1875776" y="1772154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360;p296"/>
          <p:cNvSpPr txBox="1">
            <a:spLocks/>
          </p:cNvSpPr>
          <p:nvPr/>
        </p:nvSpPr>
        <p:spPr>
          <a:xfrm>
            <a:off x="4147201" y="2794328"/>
            <a:ext cx="2339272" cy="16404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'</a:t>
            </a:r>
            <a:r>
              <a:rPr lang="ko-KR" altLang="en-US" sz="1500" dirty="0" err="1" smtClean="0"/>
              <a:t>버튼제어</a:t>
            </a:r>
            <a:r>
              <a:rPr lang="en-US" altLang="ko-KR" sz="1500" dirty="0" smtClean="0"/>
              <a:t>'</a:t>
            </a:r>
            <a:r>
              <a:rPr lang="ko-KR" altLang="en-US" sz="1500" dirty="0" smtClean="0"/>
              <a:t>를 누르면 버튼을 눌러 </a:t>
            </a:r>
            <a:r>
              <a:rPr lang="en-US" altLang="ko-KR" sz="1400" dirty="0"/>
              <a:t>Monster </a:t>
            </a:r>
            <a:r>
              <a:rPr lang="en-US" altLang="ko-KR" sz="1400" dirty="0" smtClean="0"/>
              <a:t>M</a:t>
            </a:r>
            <a:r>
              <a:rPr lang="ko-KR" altLang="en-US" sz="1400" dirty="0" smtClean="0"/>
              <a:t>을</a:t>
            </a:r>
            <a:r>
              <a:rPr lang="ko-KR" altLang="en-US" sz="1500" dirty="0" smtClean="0"/>
              <a:t> </a:t>
            </a:r>
            <a:r>
              <a:rPr lang="ko-KR" altLang="en-US" sz="1500" dirty="0" smtClean="0"/>
              <a:t>제어할 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  <a:p>
            <a:pPr algn="l">
              <a:spcBef>
                <a:spcPts val="0"/>
              </a:spcBef>
            </a:pPr>
            <a:r>
              <a:rPr lang="en-US" altLang="ko-KR" sz="1400" dirty="0"/>
              <a:t>Monster </a:t>
            </a:r>
            <a:r>
              <a:rPr lang="en-US" altLang="ko-KR" sz="1400" dirty="0" smtClean="0"/>
              <a:t>M</a:t>
            </a:r>
            <a:r>
              <a:rPr lang="ko-KR" altLang="en-US" sz="1500" dirty="0" smtClean="0"/>
              <a:t>에서는 </a:t>
            </a:r>
            <a:r>
              <a:rPr lang="ko-KR" altLang="en-US" sz="1500" dirty="0" err="1" smtClean="0"/>
              <a:t>좌우회전과</a:t>
            </a:r>
            <a:r>
              <a:rPr lang="ko-KR" altLang="en-US" sz="1500" dirty="0" smtClean="0"/>
              <a:t> 대각선 이동 버튼을 </a:t>
            </a:r>
            <a:r>
              <a:rPr lang="ko-KR" altLang="en-US" sz="1500" dirty="0" smtClean="0"/>
              <a:t>모두 사용할 수 있습니다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  <p:sp>
        <p:nvSpPr>
          <p:cNvPr id="17" name="TextBox 16"/>
          <p:cNvSpPr txBox="1"/>
          <p:nvPr/>
        </p:nvSpPr>
        <p:spPr>
          <a:xfrm>
            <a:off x="455569" y="5334508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 smtClean="0"/>
              <a:t>음성인식 제어 모드</a:t>
            </a:r>
            <a:endParaRPr lang="ko-KR" altLang="en-US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982" y="5966229"/>
            <a:ext cx="1606774" cy="33929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8" y="5973725"/>
            <a:ext cx="1606774" cy="33929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357042" y="593089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 flipV="1">
            <a:off x="1202825" y="6585984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Google Shape;1650;p210"/>
          <p:cNvSpPr/>
          <p:nvPr/>
        </p:nvSpPr>
        <p:spPr>
          <a:xfrm rot="5400000">
            <a:off x="2032526" y="6873522"/>
            <a:ext cx="332928" cy="34291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360;p296"/>
          <p:cNvSpPr txBox="1">
            <a:spLocks/>
          </p:cNvSpPr>
          <p:nvPr/>
        </p:nvSpPr>
        <p:spPr>
          <a:xfrm>
            <a:off x="3876053" y="8404500"/>
            <a:ext cx="2339272" cy="116507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＇</a:t>
            </a:r>
            <a:r>
              <a:rPr lang="ko-KR" altLang="en-US" sz="1500" dirty="0" smtClean="0"/>
              <a:t>음성인식</a:t>
            </a:r>
            <a:r>
              <a:rPr lang="en-US" altLang="ko-KR" sz="1500" dirty="0" smtClean="0"/>
              <a:t>＇</a:t>
            </a:r>
            <a:r>
              <a:rPr lang="ko-KR" altLang="en-US" sz="1500" dirty="0" smtClean="0"/>
              <a:t>버튼을 누르면 마이크버튼을 눌러 음성으로 </a:t>
            </a:r>
            <a:r>
              <a:rPr lang="en-US" altLang="ko-KR" sz="1600" dirty="0"/>
              <a:t>Monster </a:t>
            </a:r>
            <a:r>
              <a:rPr lang="en-US" altLang="ko-KR" sz="1600" dirty="0" smtClean="0"/>
              <a:t>M</a:t>
            </a:r>
            <a:r>
              <a:rPr lang="ko-KR" altLang="en-US" sz="1500" dirty="0" smtClean="0"/>
              <a:t>을 제어할 </a:t>
            </a:r>
            <a:r>
              <a:rPr lang="ko-KR" altLang="en-US" sz="1500" dirty="0" smtClean="0"/>
              <a:t>수 있습니다</a:t>
            </a:r>
            <a:r>
              <a:rPr lang="en-US" altLang="ko-KR" sz="1500" dirty="0" smtClean="0"/>
              <a:t>.</a:t>
            </a:r>
          </a:p>
          <a:p>
            <a:pPr algn="l">
              <a:spcBef>
                <a:spcPts val="0"/>
              </a:spcBef>
            </a:pPr>
            <a:endParaRPr lang="en-US" altLang="ko-KR" sz="1500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3826756" y="6342781"/>
            <a:ext cx="2606238" cy="17674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dirty="0"/>
              <a:t>사용 명령어</a:t>
            </a:r>
            <a:endParaRPr lang="en-US" altLang="ko-KR" sz="1400" dirty="0"/>
          </a:p>
          <a:p>
            <a:pPr lvl="0" algn="ctr"/>
            <a:endParaRPr lang="en-US" altLang="ko-KR" sz="1100" dirty="0"/>
          </a:p>
          <a:p>
            <a:pPr lvl="0" algn="ctr"/>
            <a:r>
              <a:rPr lang="ko-KR" altLang="en-US" sz="1100" dirty="0" err="1" smtClean="0"/>
              <a:t>왼쪽앞으로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앞으로 </a:t>
            </a:r>
            <a:r>
              <a:rPr lang="en-US" altLang="ko-KR" sz="1100" dirty="0" smtClean="0"/>
              <a:t>- </a:t>
            </a:r>
            <a:r>
              <a:rPr lang="ko-KR" altLang="en-US" sz="1100" dirty="0" smtClean="0"/>
              <a:t>오른쪽 앞으로</a:t>
            </a:r>
            <a:endParaRPr lang="en-US" altLang="ko-KR" sz="1100" dirty="0"/>
          </a:p>
          <a:p>
            <a:pPr lvl="0" algn="ctr"/>
            <a:endParaRPr lang="en-US" altLang="ko-KR" sz="1100" dirty="0"/>
          </a:p>
          <a:p>
            <a:pPr lvl="0" algn="ctr"/>
            <a:r>
              <a:rPr lang="ko-KR" altLang="en-US" sz="1100" dirty="0"/>
              <a:t>왼쪽 </a:t>
            </a:r>
            <a:r>
              <a:rPr lang="en-US" altLang="ko-KR" sz="1100" dirty="0"/>
              <a:t>– </a:t>
            </a:r>
            <a:r>
              <a:rPr lang="ko-KR" altLang="en-US" sz="1100" dirty="0"/>
              <a:t>정지 </a:t>
            </a:r>
            <a:r>
              <a:rPr lang="en-US" altLang="ko-KR" sz="1100" dirty="0"/>
              <a:t>– </a:t>
            </a:r>
            <a:r>
              <a:rPr lang="ko-KR" altLang="en-US" sz="1100" dirty="0"/>
              <a:t>오른쪽</a:t>
            </a:r>
            <a:endParaRPr lang="en-US" altLang="ko-KR" sz="1100" dirty="0"/>
          </a:p>
          <a:p>
            <a:pPr lvl="0" algn="ctr"/>
            <a:endParaRPr lang="en-US" altLang="ko-KR" sz="1100" dirty="0"/>
          </a:p>
          <a:p>
            <a:pPr lvl="0" algn="ctr"/>
            <a:r>
              <a:rPr lang="ko-KR" altLang="en-US" sz="1100" dirty="0" err="1" smtClean="0"/>
              <a:t>왼쪽뒤로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– </a:t>
            </a:r>
            <a:r>
              <a:rPr lang="ko-KR" altLang="en-US" sz="1100" dirty="0" smtClean="0"/>
              <a:t>뒤로 </a:t>
            </a:r>
            <a:r>
              <a:rPr lang="en-US" altLang="ko-KR" sz="1100" dirty="0" smtClean="0"/>
              <a:t>- </a:t>
            </a:r>
            <a:r>
              <a:rPr lang="ko-KR" altLang="en-US" sz="1100" dirty="0" smtClean="0"/>
              <a:t>오른쪽 뒤로</a:t>
            </a:r>
            <a:endParaRPr lang="en-US" altLang="ko-KR" sz="1100" dirty="0" smtClean="0"/>
          </a:p>
          <a:p>
            <a:pPr lvl="0" algn="ctr"/>
            <a:endParaRPr lang="en-US" altLang="ko-KR" sz="1100" dirty="0"/>
          </a:p>
          <a:p>
            <a:pPr lvl="0" algn="ctr"/>
            <a:r>
              <a:rPr lang="ko-KR" altLang="en-US" sz="1100" dirty="0" smtClean="0"/>
              <a:t>좌회전 </a:t>
            </a:r>
            <a:r>
              <a:rPr lang="en-US" altLang="ko-KR" sz="1100" dirty="0" smtClean="0"/>
              <a:t>- </a:t>
            </a:r>
            <a:r>
              <a:rPr lang="ko-KR" altLang="en-US" sz="1100" dirty="0" smtClean="0"/>
              <a:t>우회전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12046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61536" y="581106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 smtClean="0"/>
              <a:t>비전인식</a:t>
            </a:r>
            <a:r>
              <a:rPr lang="ko-KR" altLang="en-US" dirty="0" smtClean="0"/>
              <a:t> 제어 모드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1" y="1205435"/>
            <a:ext cx="1606774" cy="33929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373640" y="1151721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 flipV="1">
            <a:off x="704321" y="2575977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Google Shape;1650;p210"/>
          <p:cNvSpPr/>
          <p:nvPr/>
        </p:nvSpPr>
        <p:spPr>
          <a:xfrm rot="5400000">
            <a:off x="1871382" y="2552356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60;p296"/>
          <p:cNvSpPr txBox="1">
            <a:spLocks/>
          </p:cNvSpPr>
          <p:nvPr/>
        </p:nvSpPr>
        <p:spPr>
          <a:xfrm>
            <a:off x="4163799" y="3507705"/>
            <a:ext cx="2339272" cy="102708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500" dirty="0" smtClean="0"/>
              <a:t>＇</a:t>
            </a:r>
            <a:r>
              <a:rPr lang="ko-KR" altLang="en-US" sz="1500" dirty="0" err="1" smtClean="0"/>
              <a:t>비전인식</a:t>
            </a:r>
            <a:r>
              <a:rPr lang="en-US" altLang="ko-KR" sz="1500" dirty="0" smtClean="0"/>
              <a:t>＇</a:t>
            </a:r>
            <a:r>
              <a:rPr lang="ko-KR" altLang="en-US" sz="1500" dirty="0" smtClean="0"/>
              <a:t>버튼을 누르면 카메라로 들어오는 영상을 인식해 </a:t>
            </a:r>
            <a:r>
              <a:rPr lang="en-US" altLang="ko-KR" sz="1600" dirty="0"/>
              <a:t>Monster </a:t>
            </a:r>
            <a:r>
              <a:rPr lang="en-US" altLang="ko-KR" sz="1600" dirty="0" smtClean="0"/>
              <a:t>M</a:t>
            </a:r>
            <a:r>
              <a:rPr lang="ko-KR" altLang="en-US" sz="1500" dirty="0" smtClean="0"/>
              <a:t>을 제어할 </a:t>
            </a:r>
            <a:r>
              <a:rPr lang="ko-KR" altLang="en-US" sz="1500" dirty="0" smtClean="0"/>
              <a:t>수 있습니다</a:t>
            </a:r>
            <a:r>
              <a:rPr lang="en-US" altLang="ko-KR" sz="1500" dirty="0" smtClean="0"/>
              <a:t>.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88" y="1205436"/>
            <a:ext cx="1606774" cy="33929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027" y="5870733"/>
            <a:ext cx="1608573" cy="33967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08036" y="5308629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 smtClean="0"/>
              <a:t>비전 인식 시작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21" y="5870732"/>
            <a:ext cx="1606774" cy="3392900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373640" y="5817018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704321" y="7241274"/>
            <a:ext cx="830884" cy="817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1650;p210"/>
          <p:cNvSpPr/>
          <p:nvPr/>
        </p:nvSpPr>
        <p:spPr>
          <a:xfrm rot="5400000">
            <a:off x="1871382" y="7217653"/>
            <a:ext cx="332928" cy="864706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직사각형 32"/>
          <p:cNvSpPr/>
          <p:nvPr/>
        </p:nvSpPr>
        <p:spPr>
          <a:xfrm>
            <a:off x="4131532" y="7033361"/>
            <a:ext cx="230214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ko-KR" altLang="en-US" sz="1300" dirty="0" smtClean="0"/>
              <a:t>플레이 버튼을 누르면 첫번째 위치에 인식된 결과에 해당하는 문자를 블루투스를 통해 송신합니다</a:t>
            </a:r>
            <a:r>
              <a:rPr lang="en-US" altLang="ko-KR" sz="1300" dirty="0" smtClean="0"/>
              <a:t>.</a:t>
            </a:r>
          </a:p>
          <a:p>
            <a:pPr lvl="0"/>
            <a:endParaRPr lang="en-US" altLang="ko-KR" sz="1300" dirty="0" smtClean="0"/>
          </a:p>
          <a:p>
            <a:pPr lvl="0"/>
            <a:r>
              <a:rPr lang="ko-KR" altLang="en-US" sz="1300" dirty="0" err="1" smtClean="0"/>
              <a:t>인식결과는</a:t>
            </a:r>
            <a:r>
              <a:rPr lang="ko-KR" altLang="en-US" sz="1300" dirty="0" smtClean="0"/>
              <a:t> 어떤 상황이 촬영되든 학습된 결과물 중 가장 가깝게 인식되는 </a:t>
            </a:r>
            <a:r>
              <a:rPr lang="en-US" altLang="ko-KR" sz="1300" dirty="0" smtClean="0"/>
              <a:t>Label</a:t>
            </a:r>
            <a:r>
              <a:rPr lang="ko-KR" altLang="en-US" sz="1300" dirty="0" smtClean="0"/>
              <a:t>을 첫번째 배열에 저장하고 관련 정보를 송신하도록 되어 있습니다</a:t>
            </a:r>
            <a:r>
              <a:rPr lang="en-US" altLang="ko-KR" sz="1300" dirty="0" smtClean="0"/>
              <a:t>.</a:t>
            </a:r>
            <a:endParaRPr lang="ko-KR" altLang="en-US" sz="1300" dirty="0"/>
          </a:p>
        </p:txBody>
      </p:sp>
      <p:sp>
        <p:nvSpPr>
          <p:cNvPr id="34" name="직사각형 33"/>
          <p:cNvSpPr/>
          <p:nvPr/>
        </p:nvSpPr>
        <p:spPr>
          <a:xfrm flipV="1">
            <a:off x="2476279" y="6594952"/>
            <a:ext cx="1464496" cy="4183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2470199" y="8420213"/>
            <a:ext cx="1536535" cy="2917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68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3536" y="5305927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스마트폰 카메라 실행하기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6717" y="202216"/>
            <a:ext cx="20810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7. </a:t>
            </a:r>
            <a:r>
              <a:rPr lang="ko-KR" altLang="en-US" dirty="0"/>
              <a:t>이미지 학습하기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25002" y="113166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5001" y="581997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3535" y="68997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/>
              <a:t>웹캠</a:t>
            </a:r>
            <a:r>
              <a:rPr lang="ko-KR" altLang="en-US" dirty="0"/>
              <a:t> 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58" y="1253820"/>
            <a:ext cx="2400722" cy="320096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389308" y="2488614"/>
            <a:ext cx="3039035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/>
              <a:t>몬스터 </a:t>
            </a:r>
            <a:r>
              <a:rPr lang="en-US" altLang="ko-KR" sz="1500" dirty="0"/>
              <a:t>M </a:t>
            </a:r>
            <a:r>
              <a:rPr lang="ko-KR" altLang="en-US" sz="1500" dirty="0"/>
              <a:t>의 상판의 아크릴 홈 부분에</a:t>
            </a:r>
            <a:r>
              <a:rPr lang="en-US" altLang="ko-KR" sz="1500" dirty="0"/>
              <a:t> </a:t>
            </a:r>
            <a:r>
              <a:rPr lang="ko-KR" altLang="en-US" sz="1500" dirty="0" err="1"/>
              <a:t>웹캠을</a:t>
            </a:r>
            <a:r>
              <a:rPr lang="ko-KR" altLang="en-US" sz="1500" dirty="0"/>
              <a:t> 끼우고 노트북의 </a:t>
            </a:r>
            <a:r>
              <a:rPr lang="en-US" altLang="ko-KR" sz="1500" dirty="0"/>
              <a:t>USB</a:t>
            </a:r>
            <a:r>
              <a:rPr lang="ko-KR" altLang="en-US" sz="1500" dirty="0"/>
              <a:t>에 연결합니다</a:t>
            </a:r>
            <a:r>
              <a:rPr lang="en-US" altLang="ko-KR" sz="1500" dirty="0"/>
              <a:t>.</a:t>
            </a:r>
          </a:p>
          <a:p>
            <a:pPr>
              <a:spcBef>
                <a:spcPts val="1600"/>
              </a:spcBef>
            </a:pPr>
            <a:r>
              <a:rPr lang="ko-KR" altLang="en-US" sz="1500" dirty="0">
                <a:solidFill>
                  <a:srgbClr val="FF0000"/>
                </a:solidFill>
              </a:rPr>
              <a:t>스마트폰의 </a:t>
            </a:r>
            <a:r>
              <a:rPr lang="ko-KR" altLang="en-US" sz="1500" dirty="0" err="1">
                <a:solidFill>
                  <a:srgbClr val="FF0000"/>
                </a:solidFill>
              </a:rPr>
              <a:t>화각과</a:t>
            </a:r>
            <a:r>
              <a:rPr lang="ko-KR" altLang="en-US" sz="1500" dirty="0">
                <a:solidFill>
                  <a:srgbClr val="FF0000"/>
                </a:solidFill>
              </a:rPr>
              <a:t> 차이가 날 경우 스마트폰의 </a:t>
            </a:r>
            <a:r>
              <a:rPr lang="ko-KR" altLang="en-US" sz="1500" dirty="0" err="1">
                <a:solidFill>
                  <a:srgbClr val="FF0000"/>
                </a:solidFill>
              </a:rPr>
              <a:t>화각에</a:t>
            </a:r>
            <a:r>
              <a:rPr lang="ko-KR" altLang="en-US" sz="1500" dirty="0">
                <a:solidFill>
                  <a:srgbClr val="FF0000"/>
                </a:solidFill>
              </a:rPr>
              <a:t> 맞춰 </a:t>
            </a:r>
            <a:r>
              <a:rPr lang="ko-KR" altLang="en-US" sz="1500" dirty="0" err="1">
                <a:solidFill>
                  <a:srgbClr val="FF0000"/>
                </a:solidFill>
              </a:rPr>
              <a:t>웹캠의</a:t>
            </a:r>
            <a:r>
              <a:rPr lang="ko-KR" altLang="en-US" sz="1500" dirty="0">
                <a:solidFill>
                  <a:srgbClr val="FF0000"/>
                </a:solidFill>
              </a:rPr>
              <a:t> 높이를 조정합니다</a:t>
            </a:r>
            <a:r>
              <a:rPr lang="en-US" altLang="ko-KR" sz="15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23" y="5929979"/>
            <a:ext cx="2459033" cy="327871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3389308" y="7333330"/>
            <a:ext cx="3039035" cy="1682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600"/>
              </a:spcBef>
            </a:pPr>
            <a:r>
              <a:rPr lang="ko-KR" altLang="en-US" sz="1500" dirty="0"/>
              <a:t>몬스터 </a:t>
            </a:r>
            <a:r>
              <a:rPr lang="en-US" altLang="ko-KR" sz="1500" dirty="0"/>
              <a:t>M </a:t>
            </a:r>
            <a:r>
              <a:rPr lang="ko-KR" altLang="en-US" sz="1500" dirty="0"/>
              <a:t>의 하부의 스마트폰 </a:t>
            </a:r>
            <a:r>
              <a:rPr lang="ko-KR" altLang="en-US" sz="1500" dirty="0" err="1"/>
              <a:t>거치대</a:t>
            </a:r>
            <a:r>
              <a:rPr lang="ko-KR" altLang="en-US" sz="1500" dirty="0"/>
              <a:t> 부분에</a:t>
            </a:r>
            <a:r>
              <a:rPr lang="en-US" altLang="ko-KR" sz="1500" dirty="0"/>
              <a:t> </a:t>
            </a:r>
            <a:r>
              <a:rPr lang="ko-KR" altLang="en-US" sz="1500" dirty="0"/>
              <a:t>스마트폰 카메라를 켜서 </a:t>
            </a:r>
            <a:r>
              <a:rPr lang="ko-KR" altLang="en-US" sz="1500" dirty="0" err="1"/>
              <a:t>광각모드로</a:t>
            </a:r>
            <a:r>
              <a:rPr lang="ko-KR" altLang="en-US" sz="1500" dirty="0"/>
              <a:t> 설정한 뒤 끼워서 </a:t>
            </a:r>
            <a:r>
              <a:rPr lang="en-US" altLang="ko-KR" sz="1500" dirty="0"/>
              <a:t>USB </a:t>
            </a:r>
            <a:r>
              <a:rPr lang="ko-KR" altLang="en-US" sz="1500" dirty="0" err="1"/>
              <a:t>웹캠의</a:t>
            </a:r>
            <a:r>
              <a:rPr lang="ko-KR" altLang="en-US" sz="1500" dirty="0"/>
              <a:t> </a:t>
            </a:r>
            <a:r>
              <a:rPr lang="ko-KR" altLang="en-US" sz="1500" dirty="0" err="1"/>
              <a:t>화각과</a:t>
            </a:r>
            <a:r>
              <a:rPr lang="ko-KR" altLang="en-US" sz="1500" dirty="0"/>
              <a:t> 비교합니다</a:t>
            </a:r>
            <a:r>
              <a:rPr lang="en-US" altLang="ko-KR" sz="1500" dirty="0" smtClean="0"/>
              <a:t>.</a:t>
            </a:r>
          </a:p>
          <a:p>
            <a:pPr>
              <a:spcBef>
                <a:spcPts val="1600"/>
              </a:spcBef>
            </a:pPr>
            <a:r>
              <a:rPr lang="ko-KR" altLang="en-US" sz="1500" dirty="0" smtClean="0"/>
              <a:t>두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카메라의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인식 정도가 유사해야 더 잘 동작합니다</a:t>
            </a:r>
            <a:r>
              <a:rPr lang="en-US" altLang="ko-KR" sz="1500" dirty="0" smtClean="0"/>
              <a:t>.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6475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48195" y="640047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/>
              <a:t>사이트 접속하기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5002" y="5233510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Label </a:t>
            </a:r>
            <a:r>
              <a:rPr lang="ko-KR" altLang="en-US" dirty="0"/>
              <a:t>만들기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13166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4923" y="5761485"/>
            <a:ext cx="6078069" cy="36953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743035" y="1168259"/>
            <a:ext cx="5649574" cy="3393427"/>
            <a:chOff x="743035" y="1168259"/>
            <a:chExt cx="5649574" cy="3393427"/>
          </a:xfrm>
        </p:grpSpPr>
        <p:sp>
          <p:nvSpPr>
            <p:cNvPr id="2" name="TextBox 1"/>
            <p:cNvSpPr txBox="1"/>
            <p:nvPr/>
          </p:nvSpPr>
          <p:spPr>
            <a:xfrm>
              <a:off x="1304542" y="1168259"/>
              <a:ext cx="3811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https://classifier.appinventor.mit.edu</a:t>
              </a:r>
              <a:r>
                <a:rPr lang="en-US" altLang="ko-KR" dirty="0"/>
                <a:t> </a:t>
              </a:r>
              <a:endParaRPr lang="ko-KR" altLang="en-US" dirty="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3035" y="1549622"/>
              <a:ext cx="5441157" cy="301206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직사각형 19"/>
            <p:cNvSpPr/>
            <p:nvPr/>
          </p:nvSpPr>
          <p:spPr>
            <a:xfrm>
              <a:off x="1917101" y="3124035"/>
              <a:ext cx="611414" cy="412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33957" y="2995407"/>
              <a:ext cx="29586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rgbClr val="FF0000"/>
                  </a:solidFill>
                </a:rPr>
                <a:t>1)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크롬 브라우저에서 접속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2)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웹캠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사용 허용을 묻는 </a:t>
              </a:r>
              <a:r>
                <a:rPr lang="ko-KR" altLang="en-US" sz="1200" b="1" dirty="0" err="1">
                  <a:solidFill>
                    <a:srgbClr val="FF0000"/>
                  </a:solidFill>
                </a:rPr>
                <a:t>알림창이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뜰</a:t>
              </a:r>
              <a:endParaRPr lang="en-US" altLang="ko-KR" sz="1200" b="1" dirty="0">
                <a:solidFill>
                  <a:srgbClr val="FF0000"/>
                </a:solidFill>
              </a:endParaRPr>
            </a:p>
            <a:p>
              <a:r>
                <a:rPr lang="en-US" altLang="ko-KR" sz="1200" b="1" dirty="0">
                  <a:solidFill>
                    <a:srgbClr val="FF0000"/>
                  </a:solidFill>
                </a:rPr>
                <a:t>  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 경우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반드시 허용으로 클릭합니다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0" y="5825629"/>
            <a:ext cx="5458234" cy="35670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/>
          <p:cNvSpPr/>
          <p:nvPr/>
        </p:nvSpPr>
        <p:spPr>
          <a:xfrm>
            <a:off x="1363113" y="7701142"/>
            <a:ext cx="842340" cy="5243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33312" y="7212467"/>
            <a:ext cx="1420515" cy="50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482;p190"/>
          <p:cNvSpPr txBox="1">
            <a:spLocks noGrp="1"/>
          </p:cNvSpPr>
          <p:nvPr/>
        </p:nvSpPr>
        <p:spPr>
          <a:xfrm>
            <a:off x="1281166" y="8628393"/>
            <a:ext cx="4364897" cy="361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forward,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left</a:t>
            </a:r>
            <a:r>
              <a:rPr lang="en-US" sz="1500" b="1" dirty="0">
                <a:solidFill>
                  <a:srgbClr val="FF0000"/>
                </a:solidFill>
                <a:latin typeface="+mj-ea"/>
                <a:ea typeface="+mj-ea"/>
              </a:rPr>
              <a:t>, right, </a:t>
            </a:r>
            <a:r>
              <a:rPr 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stop, backward </a:t>
            </a:r>
            <a:r>
              <a:rPr lang="ko-KR" altLang="en-US" sz="1500" b="1" dirty="0" smtClean="0">
                <a:solidFill>
                  <a:srgbClr val="FF0000"/>
                </a:solidFill>
                <a:latin typeface="+mj-ea"/>
                <a:ea typeface="+mj-ea"/>
              </a:rPr>
              <a:t>레이블</a:t>
            </a:r>
            <a:r>
              <a:rPr lang="en" sz="1500" b="1" dirty="0" smtClean="0">
                <a:solidFill>
                  <a:srgbClr val="FF0000"/>
                </a:solidFill>
                <a:latin typeface="+mj-ea"/>
                <a:ea typeface="+mj-ea"/>
              </a:rPr>
              <a:t>을 </a:t>
            </a:r>
            <a:r>
              <a:rPr lang="en" sz="1500" b="1" dirty="0">
                <a:solidFill>
                  <a:srgbClr val="FF0000"/>
                </a:solidFill>
                <a:latin typeface="+mj-ea"/>
                <a:ea typeface="+mj-ea"/>
              </a:rPr>
              <a:t>추가합니다.</a:t>
            </a:r>
            <a:endParaRPr sz="15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953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6795" y="44517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/>
              <a:t>이미지 촬영하기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94923" y="850587"/>
            <a:ext cx="6078069" cy="87145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Google Shape;1482;p190"/>
          <p:cNvSpPr txBox="1">
            <a:spLocks noGrp="1"/>
          </p:cNvSpPr>
          <p:nvPr/>
        </p:nvSpPr>
        <p:spPr>
          <a:xfrm>
            <a:off x="847307" y="491775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>
                <a:solidFill>
                  <a:srgbClr val="000000"/>
                </a:solidFill>
                <a:latin typeface="+mj-ea"/>
                <a:ea typeface="+mj-ea"/>
              </a:rPr>
              <a:t>forward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5" y="5437244"/>
            <a:ext cx="519532" cy="44115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60" y="5932673"/>
            <a:ext cx="519532" cy="44115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31" y="5437244"/>
            <a:ext cx="519532" cy="44115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84" y="5437244"/>
            <a:ext cx="519532" cy="441156"/>
          </a:xfrm>
          <a:prstGeom prst="rect">
            <a:avLst/>
          </a:prstGeom>
        </p:spPr>
      </p:pic>
      <p:sp>
        <p:nvSpPr>
          <p:cNvPr id="23" name="Google Shape;1482;p190"/>
          <p:cNvSpPr txBox="1">
            <a:spLocks noGrp="1"/>
          </p:cNvSpPr>
          <p:nvPr/>
        </p:nvSpPr>
        <p:spPr>
          <a:xfrm>
            <a:off x="3737955" y="4950529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+mj-ea"/>
                <a:ea typeface="+mj-ea"/>
              </a:rPr>
              <a:t>left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739019" y="5304384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629667" y="5304383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1482;p190"/>
          <p:cNvSpPr txBox="1">
            <a:spLocks noGrp="1"/>
          </p:cNvSpPr>
          <p:nvPr/>
        </p:nvSpPr>
        <p:spPr>
          <a:xfrm>
            <a:off x="847307" y="6601825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+mj-ea"/>
                <a:ea typeface="+mj-ea"/>
              </a:rPr>
              <a:t>stop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39" name="Google Shape;1482;p190"/>
          <p:cNvSpPr txBox="1">
            <a:spLocks noGrp="1"/>
          </p:cNvSpPr>
          <p:nvPr/>
        </p:nvSpPr>
        <p:spPr>
          <a:xfrm>
            <a:off x="3737955" y="6634602"/>
            <a:ext cx="2048534" cy="38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b="1" dirty="0">
                <a:solidFill>
                  <a:srgbClr val="000000"/>
                </a:solidFill>
                <a:latin typeface="+mj-ea"/>
                <a:ea typeface="+mj-ea"/>
              </a:rPr>
              <a:t>right </a:t>
            </a:r>
            <a:r>
              <a:rPr lang="ko-KR" altLang="en-US" sz="1500" b="1" dirty="0">
                <a:solidFill>
                  <a:srgbClr val="000000"/>
                </a:solidFill>
                <a:latin typeface="+mj-ea"/>
                <a:ea typeface="+mj-ea"/>
              </a:rPr>
              <a:t>이미지</a:t>
            </a:r>
            <a:endParaRPr sz="1500" b="1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739019" y="6988457"/>
            <a:ext cx="2220749" cy="11886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3629667" y="6988456"/>
            <a:ext cx="2434249" cy="11886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55" y="7075356"/>
            <a:ext cx="564694" cy="42354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36" y="7075356"/>
            <a:ext cx="564694" cy="42354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13" y="7087631"/>
            <a:ext cx="564694" cy="423546"/>
          </a:xfrm>
          <a:prstGeom prst="rect">
            <a:avLst/>
          </a:prstGeom>
        </p:spPr>
      </p:pic>
      <p:sp>
        <p:nvSpPr>
          <p:cNvPr id="54" name="Google Shape;1489;p191"/>
          <p:cNvSpPr txBox="1">
            <a:spLocks/>
          </p:cNvSpPr>
          <p:nvPr/>
        </p:nvSpPr>
        <p:spPr>
          <a:xfrm>
            <a:off x="617661" y="8363959"/>
            <a:ext cx="5855331" cy="1201146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  <a:latin typeface="고양덕양 B" pitchFamily="2" charset="-127"/>
                <a:ea typeface="고양덕양 B" pitchFamily="2" charset="-127"/>
              </a:rPr>
              <a:t>※ </a:t>
            </a:r>
            <a:r>
              <a:rPr lang="ko-KR" altLang="en-US" sz="1200" b="1" dirty="0">
                <a:solidFill>
                  <a:srgbClr val="FF0000"/>
                </a:solidFill>
              </a:rPr>
              <a:t>이미지를 입력할 </a:t>
            </a:r>
            <a:r>
              <a:rPr lang="ko-KR" altLang="en-US" sz="1200" b="1">
                <a:solidFill>
                  <a:srgbClr val="FF0000"/>
                </a:solidFill>
              </a:rPr>
              <a:t>때는 많은 </a:t>
            </a:r>
            <a:r>
              <a:rPr lang="ko-KR" altLang="en-US" sz="1200" b="1" dirty="0">
                <a:solidFill>
                  <a:srgbClr val="FF0000"/>
                </a:solidFill>
              </a:rPr>
              <a:t>이미지를 정확하게 입력해야 합니다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r>
              <a:rPr lang="ko-KR" altLang="en-US" sz="1200" b="1" dirty="0">
                <a:solidFill>
                  <a:srgbClr val="FF0000"/>
                </a:solidFill>
              </a:rPr>
              <a:t>     인공지능 차선 이미지는 입력한 이미지 데이터의 모습 그대로 학습하기 때문에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ko-KR" altLang="en-US" sz="1200" b="1" dirty="0">
                <a:solidFill>
                  <a:srgbClr val="FF0000"/>
                </a:solidFill>
              </a:rPr>
              <a:t>     입력되지 않은 이미지는 인식하지 못해 차선 인식 오류가 날 수 있습니다</a:t>
            </a:r>
            <a:r>
              <a:rPr lang="en-US" altLang="ko-KR" sz="1200" b="1" dirty="0">
                <a:solidFill>
                  <a:srgbClr val="FF0000"/>
                </a:solidFill>
              </a:rPr>
              <a:t>.</a:t>
            </a:r>
          </a:p>
          <a:p>
            <a:pPr algn="l">
              <a:spcBef>
                <a:spcPts val="0"/>
              </a:spcBef>
            </a:pP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    </a:t>
            </a:r>
            <a:r>
              <a:rPr lang="ko-KR" altLang="en-US" sz="1200" b="1" dirty="0">
                <a:solidFill>
                  <a:srgbClr val="FF0000"/>
                </a:solidFill>
              </a:rPr>
              <a:t>주변 빛의 영향이나 바닥의 무늬가 달라지면 인식을 못할 수 있으므로 </a:t>
            </a:r>
            <a:r>
              <a:rPr lang="ko-KR" altLang="en-US" sz="1200" b="1">
                <a:solidFill>
                  <a:srgbClr val="FF0000"/>
                </a:solidFill>
              </a:rPr>
              <a:t>실제 몬스터 </a:t>
            </a:r>
            <a:endParaRPr lang="en-US" altLang="ko-KR" sz="1200" b="1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>
                <a:solidFill>
                  <a:srgbClr val="FF0000"/>
                </a:solidFill>
              </a:rPr>
              <a:t>   </a:t>
            </a:r>
            <a:r>
              <a:rPr lang="ko-KR" altLang="en-US" sz="1200" b="1">
                <a:solidFill>
                  <a:srgbClr val="FF0000"/>
                </a:solidFill>
              </a:rPr>
              <a:t>  </a:t>
            </a:r>
            <a:r>
              <a:rPr lang="en-US" altLang="ko-KR" sz="1200" b="1">
                <a:solidFill>
                  <a:srgbClr val="FF0000"/>
                </a:solidFill>
              </a:rPr>
              <a:t>M</a:t>
            </a:r>
            <a:r>
              <a:rPr lang="ko-KR" altLang="en-US" sz="1200" b="1">
                <a:solidFill>
                  <a:srgbClr val="FF0000"/>
                </a:solidFill>
              </a:rPr>
              <a:t>이 </a:t>
            </a:r>
            <a:r>
              <a:rPr lang="ko-KR" altLang="en-US" sz="1200" b="1" dirty="0">
                <a:solidFill>
                  <a:srgbClr val="FF0000"/>
                </a:solidFill>
              </a:rPr>
              <a:t>운행할 차선의 이미지를 다양하게 모아 학습해주세요</a:t>
            </a:r>
            <a:endParaRPr lang="en-US" altLang="ko-KR" sz="1200" b="1" dirty="0">
              <a:solidFill>
                <a:srgbClr val="FF0000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altLang="ko-KR" sz="1200" b="1" dirty="0">
                <a:solidFill>
                  <a:srgbClr val="FF0000"/>
                </a:solidFill>
              </a:rPr>
              <a:t>   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0462" y="926170"/>
            <a:ext cx="6466958" cy="3973054"/>
            <a:chOff x="70462" y="926170"/>
            <a:chExt cx="6466958" cy="3973054"/>
          </a:xfrm>
        </p:grpSpPr>
        <p:grpSp>
          <p:nvGrpSpPr>
            <p:cNvPr id="5" name="그룹 4"/>
            <p:cNvGrpSpPr/>
            <p:nvPr/>
          </p:nvGrpSpPr>
          <p:grpSpPr>
            <a:xfrm>
              <a:off x="431019" y="926170"/>
              <a:ext cx="5997557" cy="3850007"/>
              <a:chOff x="7704258" y="4530664"/>
              <a:chExt cx="6196971" cy="4123601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04258" y="4530664"/>
                <a:ext cx="6196971" cy="412360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5" name="직사각형 54"/>
              <p:cNvSpPr/>
              <p:nvPr/>
            </p:nvSpPr>
            <p:spPr>
              <a:xfrm>
                <a:off x="8707708" y="6367608"/>
                <a:ext cx="1600200" cy="149191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31087" y="6783979"/>
                <a:ext cx="601473" cy="424204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57087" y="6741188"/>
                <a:ext cx="795409" cy="881733"/>
              </a:xfrm>
              <a:prstGeom prst="rect">
                <a:avLst/>
              </a:prstGeom>
            </p:spPr>
          </p:pic>
        </p:grpSp>
        <p:sp>
          <p:nvSpPr>
            <p:cNvPr id="53" name="Google Shape;1489;p191"/>
            <p:cNvSpPr txBox="1">
              <a:spLocks/>
            </p:cNvSpPr>
            <p:nvPr/>
          </p:nvSpPr>
          <p:spPr>
            <a:xfrm>
              <a:off x="406031" y="4053824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각 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Label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마다 이미지를</a:t>
              </a:r>
              <a:endParaRPr lang="en-US" altLang="ko-KR" sz="1200" b="1" dirty="0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1200" b="1" dirty="0" err="1" smtClean="0">
                  <a:solidFill>
                    <a:srgbClr val="FF0000"/>
                  </a:solidFill>
                </a:rPr>
                <a:t>충분히</a:t>
              </a:r>
              <a:r>
                <a:rPr lang="ko-KR" altLang="en-US" sz="1200" b="1" dirty="0" err="1" smtClean="0">
                  <a:solidFill>
                    <a:srgbClr val="000000"/>
                  </a:solidFill>
                </a:rPr>
                <a:t>입력합니다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.</a:t>
              </a:r>
            </a:p>
            <a:p>
              <a:pPr>
                <a:spcBef>
                  <a:spcPts val="0"/>
                </a:spcBef>
              </a:pPr>
              <a:r>
                <a:rPr lang="en-US" altLang="ko-KR" sz="1200" b="1" dirty="0">
                  <a:solidFill>
                    <a:srgbClr val="000000"/>
                  </a:solidFill>
                </a:rPr>
                <a:t>(capture </a:t>
              </a:r>
              <a:r>
                <a:rPr lang="ko-KR" altLang="en-US" sz="1200" b="1" dirty="0">
                  <a:solidFill>
                    <a:srgbClr val="000000"/>
                  </a:solidFill>
                </a:rPr>
                <a:t>클릭</a:t>
              </a:r>
              <a:r>
                <a:rPr lang="en-US" altLang="ko-KR" sz="1200" b="1" dirty="0">
                  <a:solidFill>
                    <a:srgbClr val="000000"/>
                  </a:solidFill>
                </a:rPr>
                <a:t>)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3" name="Google Shape;1489;p191"/>
            <p:cNvSpPr txBox="1">
              <a:spLocks/>
            </p:cNvSpPr>
            <p:nvPr/>
          </p:nvSpPr>
          <p:spPr>
            <a:xfrm>
              <a:off x="70462" y="2141320"/>
              <a:ext cx="3281338" cy="8454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CAPTURING FOR </a:t>
              </a:r>
              <a:r>
                <a:rPr lang="ko-KR" altLang="en-US" sz="1200" b="1">
                  <a:solidFill>
                    <a:srgbClr val="000000"/>
                  </a:solidFill>
                </a:rPr>
                <a:t>옆의 화살표를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눌러 원하는 </a:t>
              </a: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명을 선택합니다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sp>
          <p:nvSpPr>
            <p:cNvPr id="44" name="Google Shape;1489;p191"/>
            <p:cNvSpPr txBox="1">
              <a:spLocks/>
            </p:cNvSpPr>
            <p:nvPr/>
          </p:nvSpPr>
          <p:spPr>
            <a:xfrm>
              <a:off x="5126070" y="2731921"/>
              <a:ext cx="1411350" cy="1339446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Label</a:t>
              </a:r>
              <a:r>
                <a:rPr lang="ko-KR" altLang="en-US" sz="1200" b="1">
                  <a:solidFill>
                    <a:srgbClr val="000000"/>
                  </a:solidFill>
                </a:rPr>
                <a:t>에 이미지를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잘못 입력한 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경우 사진 옆의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X</a:t>
              </a:r>
              <a:r>
                <a:rPr lang="ko-KR" altLang="en-US" sz="1200" b="1">
                  <a:solidFill>
                    <a:srgbClr val="000000"/>
                  </a:solidFill>
                </a:rPr>
                <a:t>를 눌러 잘못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입력한 사진을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삭제해 주세요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5831" y="5929766"/>
            <a:ext cx="532032" cy="4440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15918" y="5925071"/>
            <a:ext cx="525312" cy="4721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31588" y="5402096"/>
            <a:ext cx="620095" cy="4433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72437" y="5413758"/>
            <a:ext cx="613072" cy="43049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3313" y="5436912"/>
            <a:ext cx="544236" cy="42845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0800000">
            <a:off x="3831587" y="5925279"/>
            <a:ext cx="620095" cy="42845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42068" y="5945374"/>
            <a:ext cx="620095" cy="42845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81026" y="5942309"/>
            <a:ext cx="596523" cy="45230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20773" y="7654131"/>
            <a:ext cx="584422" cy="44955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59710" y="7096615"/>
            <a:ext cx="603688" cy="481666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96782" y="7643085"/>
            <a:ext cx="636795" cy="47655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66132" y="7657343"/>
            <a:ext cx="597266" cy="44313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820773" y="7100163"/>
            <a:ext cx="584422" cy="488089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309249" y="7109546"/>
            <a:ext cx="600264" cy="466872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8494" y="7624319"/>
            <a:ext cx="581313" cy="429379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1554801" y="7621948"/>
            <a:ext cx="581313" cy="429379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flipV="1">
            <a:off x="2235868" y="7606547"/>
            <a:ext cx="593023" cy="4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80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9444" y="58954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/>
              <a:t>이미지 모델 학습하기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169" y="5590673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⑦ </a:t>
            </a:r>
            <a:r>
              <a:rPr lang="ko-KR" altLang="en-US" dirty="0"/>
              <a:t>이미지 모델 테스트하기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04557" y="1023955"/>
            <a:ext cx="6098329" cy="4102015"/>
            <a:chOff x="404557" y="1023955"/>
            <a:chExt cx="6098329" cy="4102015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4557" y="1023955"/>
              <a:ext cx="6098329" cy="41020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직사각형 15"/>
            <p:cNvSpPr/>
            <p:nvPr/>
          </p:nvSpPr>
          <p:spPr>
            <a:xfrm>
              <a:off x="4845522" y="2058026"/>
              <a:ext cx="517053" cy="3708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4177" y="3240342"/>
              <a:ext cx="581848" cy="488348"/>
            </a:xfrm>
            <a:prstGeom prst="rect">
              <a:avLst/>
            </a:prstGeom>
          </p:spPr>
        </p:pic>
        <p:sp>
          <p:nvSpPr>
            <p:cNvPr id="20" name="Google Shape;1489;p191"/>
            <p:cNvSpPr txBox="1">
              <a:spLocks/>
            </p:cNvSpPr>
            <p:nvPr/>
          </p:nvSpPr>
          <p:spPr>
            <a:xfrm>
              <a:off x="946725" y="2493865"/>
              <a:ext cx="2170700" cy="51089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ko-KR" sz="1200" b="1">
                  <a:solidFill>
                    <a:srgbClr val="000000"/>
                  </a:solidFill>
                </a:rPr>
                <a:t>Train</a:t>
              </a:r>
              <a:r>
                <a:rPr lang="ko-KR" altLang="en-US" sz="1200" b="1">
                  <a:solidFill>
                    <a:srgbClr val="000000"/>
                  </a:solidFill>
                </a:rPr>
                <a:t>을 눌러 이미지 학습을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시작합니다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16094" y="3484516"/>
              <a:ext cx="2759331" cy="64334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1" name="Google Shape;1650;p210"/>
            <p:cNvSpPr/>
            <p:nvPr/>
          </p:nvSpPr>
          <p:spPr>
            <a:xfrm rot="10800000">
              <a:off x="4939693" y="2409275"/>
              <a:ext cx="332928" cy="104015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89;p191"/>
            <p:cNvSpPr txBox="1">
              <a:spLocks/>
            </p:cNvSpPr>
            <p:nvPr/>
          </p:nvSpPr>
          <p:spPr>
            <a:xfrm>
              <a:off x="818827" y="4304343"/>
              <a:ext cx="2170700" cy="634319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0" indent="0" algn="ctr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ctr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이미지 학습이</a:t>
              </a:r>
              <a:endParaRPr lang="en-US" altLang="ko-KR" sz="1200" b="1">
                <a:solidFill>
                  <a:srgbClr val="000000"/>
                </a:solidFill>
              </a:endParaRPr>
            </a:p>
            <a:p>
              <a:pPr>
                <a:spcBef>
                  <a:spcPts val="0"/>
                </a:spcBef>
              </a:pPr>
              <a:r>
                <a:rPr lang="ko-KR" altLang="en-US" sz="1200" b="1">
                  <a:solidFill>
                    <a:srgbClr val="000000"/>
                  </a:solidFill>
                </a:rPr>
                <a:t>완료될때까지 기다립니다</a:t>
              </a:r>
              <a:endParaRPr lang="ko-KR" altLang="en-US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74296" y="5992076"/>
            <a:ext cx="6069077" cy="3681313"/>
            <a:chOff x="374296" y="5992076"/>
            <a:chExt cx="6069077" cy="368131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296" y="5992076"/>
              <a:ext cx="6069077" cy="368131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Google Shape;1503;p193"/>
            <p:cNvSpPr txBox="1">
              <a:spLocks/>
            </p:cNvSpPr>
            <p:nvPr/>
          </p:nvSpPr>
          <p:spPr>
            <a:xfrm>
              <a:off x="374296" y="6978287"/>
              <a:ext cx="4780307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테스트할 차선을 카메라로 비춘 후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Capture 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를 눌러 사진을 찍습니다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</a:t>
              </a:r>
            </a:p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학습한 이미지에 따라 오른쪽에 분류된 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Label</a:t>
              </a:r>
              <a:r>
                <a:rPr lang="ko-KR" altLang="en-US" sz="1100" b="1" dirty="0">
                  <a:solidFill>
                    <a:srgbClr val="FF0000"/>
                  </a:solidFill>
                  <a:latin typeface="+mj-ea"/>
                  <a:ea typeface="+mj-ea"/>
                </a:rPr>
                <a:t>이 나타납니다</a:t>
              </a:r>
              <a:r>
                <a:rPr lang="en-US" altLang="ko-KR" sz="1100" b="1" dirty="0">
                  <a:solidFill>
                    <a:srgbClr val="FF0000"/>
                  </a:solidFill>
                  <a:latin typeface="+mj-ea"/>
                  <a:ea typeface="+mj-ea"/>
                </a:rPr>
                <a:t>. </a:t>
              </a:r>
              <a:endParaRPr lang="ko-KR" altLang="en-US" sz="1100" b="1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Google Shape;1506;p193"/>
            <p:cNvSpPr txBox="1"/>
            <p:nvPr/>
          </p:nvSpPr>
          <p:spPr>
            <a:xfrm>
              <a:off x="1088470" y="8105758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3" name="Google Shape;1507;p193"/>
            <p:cNvSpPr txBox="1"/>
            <p:nvPr/>
          </p:nvSpPr>
          <p:spPr>
            <a:xfrm>
              <a:off x="5501726" y="7971670"/>
              <a:ext cx="408600" cy="60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 dirty="0">
                  <a:solidFill>
                    <a:srgbClr val="FF0000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sz="1800" b="1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589133" y="8013445"/>
              <a:ext cx="933361" cy="3498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5"/>
            <a:srcRect l="41874" t="51738" r="42465" b="25710"/>
            <a:stretch/>
          </p:blipFill>
          <p:spPr>
            <a:xfrm>
              <a:off x="1448942" y="7562030"/>
              <a:ext cx="712691" cy="62247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1431624" y="8129346"/>
              <a:ext cx="701119" cy="36494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5060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79444" y="372977"/>
            <a:ext cx="2651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⑧ </a:t>
            </a:r>
            <a:r>
              <a:rPr lang="ko-KR" altLang="en-US" dirty="0"/>
              <a:t>이미지 모델 다운로드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9444" y="830602"/>
            <a:ext cx="5969482" cy="3862148"/>
            <a:chOff x="479444" y="830602"/>
            <a:chExt cx="5969482" cy="38621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444" y="830602"/>
              <a:ext cx="5969482" cy="38621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Google Shape;1514;p194"/>
            <p:cNvSpPr txBox="1">
              <a:spLocks/>
            </p:cNvSpPr>
            <p:nvPr/>
          </p:nvSpPr>
          <p:spPr>
            <a:xfrm>
              <a:off x="3403216" y="1228091"/>
              <a:ext cx="3045710" cy="5010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r>
                <a:rPr lang="ko-KR" altLang="en-US" sz="1200" b="1" dirty="0">
                  <a:solidFill>
                    <a:srgbClr val="FF0000"/>
                  </a:solidFill>
                </a:rPr>
                <a:t>이미지 인식의 정확도를 확인한 후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,  Export Model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모델을 눌러 다운로드 합니다</a:t>
              </a:r>
              <a:r>
                <a:rPr lang="en-US" altLang="ko-KR" sz="1200" b="1" dirty="0">
                  <a:solidFill>
                    <a:srgbClr val="FF0000"/>
                  </a:solidFill>
                </a:rPr>
                <a:t>.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2454077" y="863143"/>
            <a:ext cx="701119" cy="36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0938" y="6124074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33070" y="5573677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앱인벤터</a:t>
            </a:r>
            <a:r>
              <a:rPr lang="ko-KR" altLang="en-US" dirty="0" smtClean="0"/>
              <a:t> 확장 파일 다운로드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58862"/>
          <a:stretch/>
        </p:blipFill>
        <p:spPr>
          <a:xfrm>
            <a:off x="522944" y="7256328"/>
            <a:ext cx="5894220" cy="154643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564942" y="6471498"/>
            <a:ext cx="569679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500" dirty="0" smtClean="0">
                <a:hlinkClick r:id="rId4"/>
              </a:rPr>
              <a:t>https</a:t>
            </a:r>
            <a:r>
              <a:rPr lang="ko-KR" altLang="en-US" sz="1500" dirty="0">
                <a:hlinkClick r:id="rId4"/>
              </a:rPr>
              <a:t>://</a:t>
            </a:r>
            <a:r>
              <a:rPr lang="ko-KR" altLang="en-US" sz="1500" dirty="0" smtClean="0">
                <a:hlinkClick r:id="rId4"/>
              </a:rPr>
              <a:t>mit-cml.github.io/extensions</a:t>
            </a:r>
            <a:r>
              <a:rPr lang="ko-KR" altLang="en-US" sz="1500" dirty="0" smtClean="0"/>
              <a:t> 접속</a:t>
            </a:r>
            <a:endParaRPr lang="en-US" altLang="ko-KR" sz="15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 err="1" smtClean="0"/>
              <a:t>BluetoothLE.aix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와 </a:t>
            </a:r>
            <a:r>
              <a:rPr lang="en-US" altLang="ko-KR" sz="1500" dirty="0" err="1" smtClean="0"/>
              <a:t>PersonalImageClassifier.aix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파일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다운로드</a:t>
            </a:r>
            <a:endParaRPr lang="en-US" altLang="ko-KR" sz="1500" dirty="0" smtClean="0"/>
          </a:p>
          <a:p>
            <a:endParaRPr lang="ko-KR" altLang="en-US" sz="1500" dirty="0"/>
          </a:p>
        </p:txBody>
      </p:sp>
      <p:sp>
        <p:nvSpPr>
          <p:cNvPr id="13" name="직사각형 12"/>
          <p:cNvSpPr/>
          <p:nvPr/>
        </p:nvSpPr>
        <p:spPr>
          <a:xfrm>
            <a:off x="5217585" y="7784430"/>
            <a:ext cx="551559" cy="194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217585" y="8333902"/>
            <a:ext cx="756096" cy="197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25258" y="4975313"/>
            <a:ext cx="58945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* </a:t>
            </a:r>
            <a:r>
              <a:rPr lang="ko-KR" altLang="en-US" dirty="0" err="1" smtClean="0"/>
              <a:t>앱인벤터</a:t>
            </a:r>
            <a:r>
              <a:rPr lang="ko-KR" altLang="en-US" dirty="0" smtClean="0"/>
              <a:t> 확장기능 추가하기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 과정은 참고만 하세요</a:t>
            </a:r>
            <a:r>
              <a:rPr lang="en-US" altLang="ko-KR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5477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⑤ </a:t>
            </a:r>
            <a:r>
              <a:rPr lang="ko-KR" altLang="en-US" dirty="0">
                <a:latin typeface="+mj-ea"/>
                <a:ea typeface="+mj-ea"/>
              </a:rPr>
              <a:t>인공지능의 체험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⑥ </a:t>
            </a:r>
            <a:r>
              <a:rPr lang="ko-KR" altLang="en-US" dirty="0">
                <a:latin typeface="+mj-ea"/>
                <a:ea typeface="+mj-ea"/>
              </a:rPr>
              <a:t>인공지능 범주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37" y="1282592"/>
            <a:ext cx="5830429" cy="315227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91" y="5815188"/>
            <a:ext cx="5486519" cy="324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40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473130" y="1847324"/>
            <a:ext cx="5921659" cy="2549487"/>
            <a:chOff x="0" y="5945617"/>
            <a:chExt cx="7959196" cy="3030248"/>
          </a:xfrm>
        </p:grpSpPr>
        <p:sp>
          <p:nvSpPr>
            <p:cNvPr id="8" name="Google Shape;1569;p201"/>
            <p:cNvSpPr txBox="1">
              <a:spLocks/>
            </p:cNvSpPr>
            <p:nvPr/>
          </p:nvSpPr>
          <p:spPr>
            <a:xfrm>
              <a:off x="918360" y="5945617"/>
              <a:ext cx="6407908" cy="822300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171450" indent="-17145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buFont typeface="Arial" panose="020B0604020202020204" pitchFamily="34" charset="0"/>
                <a:buNone/>
              </a:pPr>
              <a:r>
                <a:rPr lang="en-US" sz="3000" u="sng" dirty="0">
                  <a:solidFill>
                    <a:schemeClr val="hlink"/>
                  </a:solidFill>
                  <a:latin typeface="+mj-ea"/>
                  <a:ea typeface="+mj-ea"/>
                  <a:cs typeface="Arial"/>
                  <a:sym typeface="Arial"/>
                  <a:hlinkClick r:id="rId2"/>
                </a:rPr>
                <a:t>http://appinventor.mit.edu/</a:t>
              </a:r>
              <a:endParaRPr lang="en-US" sz="3000" u="sng" dirty="0">
                <a:solidFill>
                  <a:schemeClr val="hlink"/>
                </a:solidFill>
                <a:latin typeface="+mj-ea"/>
                <a:ea typeface="+mj-ea"/>
                <a:cs typeface="Arial"/>
                <a:sym typeface="Arial"/>
              </a:endParaRPr>
            </a:p>
            <a:p>
              <a:pPr marL="0" indent="0">
                <a:spcBef>
                  <a:spcPts val="0"/>
                </a:spcBef>
                <a:spcAft>
                  <a:spcPts val="1600"/>
                </a:spcAft>
                <a:buFont typeface="Arial" panose="020B0604020202020204" pitchFamily="34" charset="0"/>
                <a:buNone/>
              </a:pPr>
              <a:endParaRPr lang="en-US" sz="3000" dirty="0">
                <a:latin typeface="+mj-ea"/>
                <a:ea typeface="+mj-ea"/>
              </a:endParaRPr>
            </a:p>
          </p:txBody>
        </p:sp>
        <p:pic>
          <p:nvPicPr>
            <p:cNvPr id="9" name="Google Shape;1570;p2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6708915"/>
              <a:ext cx="7959196" cy="2266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1571;p201"/>
            <p:cNvSpPr/>
            <p:nvPr/>
          </p:nvSpPr>
          <p:spPr>
            <a:xfrm>
              <a:off x="1285025" y="6655690"/>
              <a:ext cx="1139400" cy="663300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425002" y="1545015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457134" y="994618"/>
            <a:ext cx="2988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dirty="0" err="1"/>
              <a:t>앱인벤터</a:t>
            </a:r>
            <a:r>
              <a:rPr lang="ko-KR" altLang="en-US" dirty="0"/>
              <a:t> 접속 및 앱 열기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9444" y="530592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언어 설정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25002" y="5876140"/>
            <a:ext cx="6078069" cy="3306417"/>
            <a:chOff x="425002" y="5876140"/>
            <a:chExt cx="6078069" cy="3306417"/>
          </a:xfrm>
        </p:grpSpPr>
        <p:pic>
          <p:nvPicPr>
            <p:cNvPr id="20" name="Google Shape;1577;p20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9450" y="5928517"/>
              <a:ext cx="5993545" cy="12139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1578;p202"/>
            <p:cNvPicPr preferRelativeResize="0"/>
            <p:nvPr/>
          </p:nvPicPr>
          <p:blipFill rotWithShape="1">
            <a:blip r:embed="rId5">
              <a:alphaModFix/>
            </a:blip>
            <a:srcRect b="36351"/>
            <a:stretch/>
          </p:blipFill>
          <p:spPr>
            <a:xfrm>
              <a:off x="5086913" y="6208071"/>
              <a:ext cx="923574" cy="24492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직사각형 21"/>
            <p:cNvSpPr/>
            <p:nvPr/>
          </p:nvSpPr>
          <p:spPr>
            <a:xfrm>
              <a:off x="425002" y="5885905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Google Shape;1571;p201"/>
            <p:cNvSpPr/>
            <p:nvPr/>
          </p:nvSpPr>
          <p:spPr>
            <a:xfrm>
              <a:off x="4883222" y="7635006"/>
              <a:ext cx="847716" cy="558065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71;p201"/>
            <p:cNvSpPr/>
            <p:nvPr/>
          </p:nvSpPr>
          <p:spPr>
            <a:xfrm>
              <a:off x="5056837" y="5876140"/>
              <a:ext cx="847716" cy="558065"/>
            </a:xfrm>
            <a:prstGeom prst="ellipse">
              <a:avLst/>
            </a:prstGeom>
            <a:noFill/>
            <a:ln w="762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45879" y="305722"/>
            <a:ext cx="32880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8. </a:t>
            </a:r>
            <a:r>
              <a:rPr lang="ko-KR" altLang="en-US" dirty="0" err="1"/>
              <a:t>앱인벤터</a:t>
            </a:r>
            <a:r>
              <a:rPr lang="ko-KR" altLang="en-US" dirty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추가하기</a:t>
            </a:r>
          </a:p>
        </p:txBody>
      </p:sp>
    </p:spTree>
    <p:extLst>
      <p:ext uri="{BB962C8B-B14F-4D97-AF65-F5344CB8AC3E}">
        <p14:creationId xmlns:p14="http://schemas.microsoft.com/office/powerpoint/2010/main" val="64892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9084" y="652761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dirty="0"/>
              <a:t>프로젝트 열기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06952" y="1203158"/>
            <a:ext cx="6078069" cy="3296652"/>
            <a:chOff x="406952" y="1203158"/>
            <a:chExt cx="6078069" cy="3296652"/>
          </a:xfrm>
        </p:grpSpPr>
        <p:sp>
          <p:nvSpPr>
            <p:cNvPr id="12" name="직사각형 11"/>
            <p:cNvSpPr/>
            <p:nvPr/>
          </p:nvSpPr>
          <p:spPr>
            <a:xfrm>
              <a:off x="406952" y="1203158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1476" y="1335963"/>
              <a:ext cx="2618987" cy="3031041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88254" y="1335963"/>
              <a:ext cx="2791640" cy="1196417"/>
            </a:xfrm>
            <a:prstGeom prst="rect">
              <a:avLst/>
            </a:prstGeom>
          </p:spPr>
        </p:pic>
        <p:sp>
          <p:nvSpPr>
            <p:cNvPr id="26" name="Google Shape;1650;p210"/>
            <p:cNvSpPr/>
            <p:nvPr/>
          </p:nvSpPr>
          <p:spPr>
            <a:xfrm rot="5400000">
              <a:off x="3013074" y="1471178"/>
              <a:ext cx="332928" cy="59305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50;p210"/>
            <p:cNvSpPr/>
            <p:nvPr/>
          </p:nvSpPr>
          <p:spPr>
            <a:xfrm rot="10800000">
              <a:off x="3949737" y="1934171"/>
              <a:ext cx="332928" cy="869187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91475" y="2031725"/>
              <a:ext cx="2059219" cy="337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683751" y="1597131"/>
              <a:ext cx="791997" cy="3370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488254" y="3064366"/>
              <a:ext cx="28454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 err="1" smtClean="0">
                  <a:solidFill>
                    <a:srgbClr val="FF0000"/>
                  </a:solidFill>
                </a:rPr>
                <a:t>Github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에서 다운로드 받은 </a:t>
              </a:r>
              <a:r>
                <a:rPr lang="en-US" altLang="ko-KR" b="1" dirty="0" err="1" smtClean="0">
                  <a:solidFill>
                    <a:srgbClr val="FF0000"/>
                  </a:solidFill>
                </a:rPr>
                <a:t>Appinventor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폴더에서  </a:t>
              </a:r>
              <a:r>
                <a:rPr lang="en-US" altLang="ko-KR" b="1" dirty="0">
                  <a:solidFill>
                    <a:srgbClr val="FF0000"/>
                  </a:solidFill>
                </a:rPr>
                <a:t>AICar_BT4.aia </a:t>
              </a:r>
            </a:p>
            <a:p>
              <a:r>
                <a:rPr lang="ko-KR" altLang="en-US" b="1" dirty="0">
                  <a:solidFill>
                    <a:srgbClr val="FF0000"/>
                  </a:solidFill>
                </a:rPr>
                <a:t>파일을</a:t>
              </a:r>
              <a:r>
                <a:rPr lang="en-US" altLang="ko-KR" b="1" dirty="0">
                  <a:solidFill>
                    <a:srgbClr val="FF0000"/>
                  </a:solidFill>
                </a:rPr>
                <a:t> </a:t>
              </a:r>
              <a:r>
                <a:rPr lang="ko-KR" altLang="en-US" b="1" dirty="0" smtClean="0">
                  <a:solidFill>
                    <a:srgbClr val="FF0000"/>
                  </a:solidFill>
                </a:rPr>
                <a:t>선택합니다</a:t>
              </a:r>
              <a:r>
                <a:rPr lang="en-US" altLang="ko-KR" b="1" dirty="0" smtClean="0">
                  <a:solidFill>
                    <a:srgbClr val="FF0000"/>
                  </a:solidFill>
                </a:rPr>
                <a:t>.</a:t>
              </a:r>
              <a:endParaRPr lang="ko-KR" altLang="en-US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79444" y="5305934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 </a:t>
            </a:r>
            <a:r>
              <a:rPr lang="ko-KR" altLang="en-US" dirty="0"/>
              <a:t>인공지능 모델 파일 업로드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25002" y="5885911"/>
            <a:ext cx="6078069" cy="3296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Google Shape;1525;p195"/>
          <p:cNvPicPr preferRelativeResize="0"/>
          <p:nvPr/>
        </p:nvPicPr>
        <p:blipFill rotWithShape="1">
          <a:blip r:embed="rId4">
            <a:alphaModFix/>
          </a:blip>
          <a:srcRect l="70868"/>
          <a:stretch/>
        </p:blipFill>
        <p:spPr>
          <a:xfrm>
            <a:off x="4431388" y="5889905"/>
            <a:ext cx="2041601" cy="32826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/>
          <p:cNvGrpSpPr/>
          <p:nvPr/>
        </p:nvGrpSpPr>
        <p:grpSpPr>
          <a:xfrm>
            <a:off x="478539" y="5922297"/>
            <a:ext cx="5994450" cy="3260266"/>
            <a:chOff x="478539" y="5922297"/>
            <a:chExt cx="5994450" cy="3260266"/>
          </a:xfrm>
        </p:grpSpPr>
        <p:pic>
          <p:nvPicPr>
            <p:cNvPr id="20" name="Picture 2" descr="https://lh4.googleusercontent.com/ahWqJzqDEHvjCBbOC_CsUz2Sp9BU9xzgSCo8wvw2begL829Oe2BhgLEg3YGXBALorRT2PGyzdr9BjZHfvMntNNsReK9oWMTsvJj8w6uMZJ6Pg7xRSRTRAveyU12OEYhgcyUHa8EnNk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39" y="5922297"/>
              <a:ext cx="5994450" cy="32602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Google Shape;1526;p195"/>
            <p:cNvSpPr/>
            <p:nvPr/>
          </p:nvSpPr>
          <p:spPr>
            <a:xfrm>
              <a:off x="4782430" y="7872286"/>
              <a:ext cx="647501" cy="174507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27;p195"/>
            <p:cNvSpPr/>
            <p:nvPr/>
          </p:nvSpPr>
          <p:spPr>
            <a:xfrm>
              <a:off x="4890350" y="8845877"/>
              <a:ext cx="647501" cy="174507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551197" y="8402137"/>
            <a:ext cx="40067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미디어에서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을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>
                <a:solidFill>
                  <a:srgbClr val="FF0000"/>
                </a:solidFill>
                <a:latin typeface="Open Sans" panose="020B0606030504020204" pitchFamily="34" charset="0"/>
              </a:rPr>
              <a:t>삭제 후 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Personal Image Classifier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에서 다운로드 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Open Sans" panose="020B0606030504020204" pitchFamily="34" charset="0"/>
              </a:rPr>
              <a:t>model.mdl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파일을 업로드합니다</a:t>
            </a:r>
            <a:r>
              <a:rPr lang="en-US" altLang="ko-KR" sz="1500" b="1" dirty="0" smtClean="0">
                <a:solidFill>
                  <a:srgbClr val="FF0000"/>
                </a:solidFill>
                <a:latin typeface="Open Sans" panose="020B0606030504020204" pitchFamily="34" charset="0"/>
              </a:rPr>
              <a:t>.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621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451" y="1418800"/>
            <a:ext cx="2346143" cy="304142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2850" y="1558071"/>
            <a:ext cx="1460704" cy="27431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5439" y="770687"/>
            <a:ext cx="5843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 </a:t>
            </a:r>
            <a:r>
              <a:rPr lang="ko-KR" altLang="en-US" dirty="0" err="1" smtClean="0"/>
              <a:t>앱인벤터의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PersonalImageClassifier</a:t>
            </a:r>
            <a:r>
              <a:rPr lang="en-US" altLang="ko-KR" dirty="0" smtClean="0"/>
              <a:t> </a:t>
            </a:r>
            <a:r>
              <a:rPr lang="ko-KR" altLang="en-US" dirty="0" err="1"/>
              <a:t>학습모델</a:t>
            </a:r>
            <a:r>
              <a:rPr lang="ko-KR" altLang="en-US" dirty="0"/>
              <a:t> 설정하기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405439" y="1298044"/>
            <a:ext cx="6078069" cy="3296652"/>
            <a:chOff x="376876" y="892797"/>
            <a:chExt cx="6078069" cy="3296652"/>
          </a:xfrm>
        </p:grpSpPr>
        <p:sp>
          <p:nvSpPr>
            <p:cNvPr id="21" name="직사각형 20"/>
            <p:cNvSpPr/>
            <p:nvPr/>
          </p:nvSpPr>
          <p:spPr>
            <a:xfrm>
              <a:off x="376876" y="892797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6296" y="1204388"/>
              <a:ext cx="1319375" cy="267347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503927" y="3174791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Google Shape;1650;p210"/>
            <p:cNvSpPr/>
            <p:nvPr/>
          </p:nvSpPr>
          <p:spPr>
            <a:xfrm rot="5400000">
              <a:off x="1825444" y="2383122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31318" y="1892450"/>
              <a:ext cx="1275648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Google Shape;1650;p210"/>
            <p:cNvSpPr/>
            <p:nvPr/>
          </p:nvSpPr>
          <p:spPr>
            <a:xfrm rot="5400000">
              <a:off x="3461779" y="2339579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3881939" y="3371832"/>
              <a:ext cx="1042639" cy="297140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922813" y="2529943"/>
              <a:ext cx="826956" cy="19646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54" y="5827320"/>
            <a:ext cx="3614675" cy="321304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696" y="5809680"/>
            <a:ext cx="2295845" cy="119079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6078" y="5354384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 </a:t>
            </a:r>
            <a:r>
              <a:rPr lang="ko-KR" altLang="en-US" dirty="0" smtClean="0"/>
              <a:t>앱 다운로드 및 설치</a:t>
            </a:r>
            <a:endParaRPr lang="ko-KR" altLang="en-US" dirty="0"/>
          </a:p>
        </p:txBody>
      </p:sp>
      <p:grpSp>
        <p:nvGrpSpPr>
          <p:cNvPr id="37" name="그룹 36"/>
          <p:cNvGrpSpPr/>
          <p:nvPr/>
        </p:nvGrpSpPr>
        <p:grpSpPr>
          <a:xfrm>
            <a:off x="405439" y="5809680"/>
            <a:ext cx="6078069" cy="3296652"/>
            <a:chOff x="406951" y="5894801"/>
            <a:chExt cx="6078069" cy="3296652"/>
          </a:xfrm>
        </p:grpSpPr>
        <p:sp>
          <p:nvSpPr>
            <p:cNvPr id="38" name="직사각형 37"/>
            <p:cNvSpPr/>
            <p:nvPr/>
          </p:nvSpPr>
          <p:spPr>
            <a:xfrm>
              <a:off x="406951" y="5894801"/>
              <a:ext cx="6078069" cy="32966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2437" y="6340753"/>
              <a:ext cx="1925462" cy="505179"/>
            </a:xfrm>
            <a:prstGeom prst="rect">
              <a:avLst/>
            </a:prstGeom>
          </p:spPr>
        </p:pic>
        <p:sp>
          <p:nvSpPr>
            <p:cNvPr id="40" name="직사각형 39"/>
            <p:cNvSpPr/>
            <p:nvPr/>
          </p:nvSpPr>
          <p:spPr>
            <a:xfrm>
              <a:off x="1970439" y="6387224"/>
              <a:ext cx="1916267" cy="264615"/>
            </a:xfrm>
            <a:prstGeom prst="rect">
              <a:avLst/>
            </a:prstGeom>
            <a:noFill/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Google Shape;1650;p210"/>
            <p:cNvSpPr/>
            <p:nvPr/>
          </p:nvSpPr>
          <p:spPr>
            <a:xfrm rot="5400000">
              <a:off x="3935371" y="6327144"/>
              <a:ext cx="311350" cy="40308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50;p210"/>
            <p:cNvSpPr/>
            <p:nvPr/>
          </p:nvSpPr>
          <p:spPr>
            <a:xfrm rot="10800000">
              <a:off x="5095283" y="6872833"/>
              <a:ext cx="319769" cy="459539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87816" y="7359274"/>
              <a:ext cx="1276209" cy="1628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620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⑦ </a:t>
            </a:r>
            <a:r>
              <a:rPr lang="ko-KR" altLang="en-US" dirty="0">
                <a:latin typeface="+mj-ea"/>
                <a:ea typeface="+mj-ea"/>
              </a:rPr>
              <a:t>인공지능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요소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⑧ </a:t>
            </a:r>
            <a:r>
              <a:rPr lang="ko-KR" altLang="en-US" dirty="0" err="1">
                <a:latin typeface="+mn-ea"/>
              </a:rPr>
              <a:t>머신러닝</a:t>
            </a:r>
            <a:r>
              <a:rPr lang="ko-KR" altLang="en-US" dirty="0">
                <a:latin typeface="+mn-ea"/>
              </a:rPr>
              <a:t> 학습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15" y="1179695"/>
            <a:ext cx="5967782" cy="32858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76" y="5787189"/>
            <a:ext cx="5893221" cy="322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526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⑨ </a:t>
            </a:r>
            <a:r>
              <a:rPr lang="ko-KR" altLang="en-US" dirty="0" err="1">
                <a:latin typeface="+mj-ea"/>
                <a:ea typeface="+mj-ea"/>
              </a:rPr>
              <a:t>지도학습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분류</a:t>
            </a:r>
            <a:r>
              <a:rPr lang="en-US" altLang="ko-KR" dirty="0">
                <a:latin typeface="+mj-ea"/>
                <a:ea typeface="+mj-ea"/>
              </a:rPr>
              <a:t>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276147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⑩ </a:t>
            </a:r>
            <a:r>
              <a:rPr lang="ko-KR" altLang="en-US" dirty="0">
                <a:latin typeface="+mj-ea"/>
                <a:ea typeface="+mj-ea"/>
              </a:rPr>
              <a:t>비지도 학습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433018" y="5689385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39" y="1201417"/>
            <a:ext cx="5497426" cy="32664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057" y="5756798"/>
            <a:ext cx="5329989" cy="336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7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67206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⑪ </a:t>
            </a:r>
            <a:r>
              <a:rPr lang="ko-KR" altLang="en-US" dirty="0" err="1">
                <a:latin typeface="+mj-ea"/>
                <a:ea typeface="+mj-ea"/>
              </a:rPr>
              <a:t>강화학습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25002" y="1085300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95" y="1228448"/>
            <a:ext cx="5296082" cy="321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81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85114" y="972856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고양덕양 B" pitchFamily="2" charset="-127"/>
                <a:ea typeface="고양덕양 B" pitchFamily="2" charset="-127"/>
              </a:rPr>
              <a:t>① </a:t>
            </a:r>
            <a:r>
              <a:rPr lang="en-US" altLang="ko-KR" dirty="0" err="1" smtClean="0"/>
              <a:t>Github</a:t>
            </a:r>
            <a:r>
              <a:rPr lang="ko-KR" altLang="en-US" dirty="0" smtClean="0"/>
              <a:t>에 접속하기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48716" y="389304"/>
            <a:ext cx="4370107" cy="462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 smtClean="0"/>
              <a:t>공유된 프로그램 다운로드 </a:t>
            </a:r>
            <a:r>
              <a:rPr lang="ko-KR" altLang="en-US" dirty="0"/>
              <a:t>및 구동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② </a:t>
            </a:r>
            <a:r>
              <a:rPr lang="ko-KR" altLang="en-US" dirty="0" smtClean="0"/>
              <a:t>프로그램 다운로드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79" y="1481221"/>
            <a:ext cx="5070064" cy="32495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734575" y="4506944"/>
            <a:ext cx="3768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https://github.com/mtinet/monsterM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 flipV="1">
            <a:off x="5262430" y="2260638"/>
            <a:ext cx="793313" cy="296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161" y="5935081"/>
            <a:ext cx="4077269" cy="316274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 flipV="1">
            <a:off x="1643483" y="8495310"/>
            <a:ext cx="1315377" cy="3985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50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771" y="5974192"/>
            <a:ext cx="4393217" cy="326601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67" y="1540965"/>
            <a:ext cx="5113065" cy="31889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고양덕양 B" pitchFamily="2" charset="-127"/>
                <a:ea typeface="고양덕양 B" pitchFamily="2" charset="-127"/>
              </a:rPr>
              <a:t>③ </a:t>
            </a:r>
            <a:r>
              <a:rPr lang="ko-KR" altLang="en-US" dirty="0" smtClean="0"/>
              <a:t>압축풀기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④</a:t>
            </a:r>
            <a:r>
              <a:rPr lang="ko-KR" altLang="en-US" dirty="0" smtClean="0"/>
              <a:t> 바탕화면 선택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4778544" y="1743053"/>
            <a:ext cx="526702" cy="6550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 flipV="1">
            <a:off x="1440999" y="6962071"/>
            <a:ext cx="1250443" cy="275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052158" y="7907362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원하는 폴더를 지정하거나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바탕화면을 선택함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207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70" y="1507292"/>
            <a:ext cx="5128956" cy="3198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5114" y="972856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⑤</a:t>
            </a:r>
            <a:r>
              <a:rPr lang="ko-KR" altLang="en-US" dirty="0" smtClean="0"/>
              <a:t> 파일 및 폴더 확인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5002" y="1386094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3130" y="544459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33018" y="5857833"/>
            <a:ext cx="6078069" cy="34987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 flipV="1">
            <a:off x="1839357" y="2738301"/>
            <a:ext cx="1248899" cy="1273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628036" y="9006022"/>
            <a:ext cx="391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SOFTWARE-Windows(Win 7 and newer)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15" y="5911247"/>
            <a:ext cx="3730824" cy="267212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7874" y="6213238"/>
            <a:ext cx="3888640" cy="275280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flipV="1">
            <a:off x="1417470" y="6194446"/>
            <a:ext cx="51169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flipV="1">
            <a:off x="4843463" y="7715146"/>
            <a:ext cx="815781" cy="3178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5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2294</TotalTime>
  <Words>1103</Words>
  <Application>Microsoft Office PowerPoint</Application>
  <PresentationFormat>A4 용지(210x297mm)</PresentationFormat>
  <Paragraphs>216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Open Sans</vt:lpstr>
      <vt:lpstr>고양덕양 B</vt:lpstr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wjbj0527@gmail.com</dc:creator>
  <cp:lastModifiedBy>mtinet</cp:lastModifiedBy>
  <cp:revision>154</cp:revision>
  <cp:lastPrinted>2021-02-15T07:29:43Z</cp:lastPrinted>
  <dcterms:created xsi:type="dcterms:W3CDTF">2021-02-09T05:43:03Z</dcterms:created>
  <dcterms:modified xsi:type="dcterms:W3CDTF">2021-05-08T00:16:17Z</dcterms:modified>
</cp:coreProperties>
</file>